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1"/>
  </p:sldMasterIdLst>
  <p:notesMasterIdLst>
    <p:notesMasterId r:id="rId84"/>
  </p:notesMasterIdLst>
  <p:handoutMasterIdLst>
    <p:handoutMasterId r:id="rId85"/>
  </p:handoutMasterIdLst>
  <p:sldIdLst>
    <p:sldId id="257" r:id="rId2"/>
    <p:sldId id="272" r:id="rId3"/>
    <p:sldId id="283" r:id="rId4"/>
    <p:sldId id="414" r:id="rId5"/>
    <p:sldId id="509" r:id="rId6"/>
    <p:sldId id="416" r:id="rId7"/>
    <p:sldId id="418" r:id="rId8"/>
    <p:sldId id="417" r:id="rId9"/>
    <p:sldId id="420" r:id="rId10"/>
    <p:sldId id="467" r:id="rId11"/>
    <p:sldId id="421" r:id="rId12"/>
    <p:sldId id="427" r:id="rId13"/>
    <p:sldId id="501" r:id="rId14"/>
    <p:sldId id="455" r:id="rId15"/>
    <p:sldId id="456" r:id="rId16"/>
    <p:sldId id="457" r:id="rId17"/>
    <p:sldId id="458" r:id="rId18"/>
    <p:sldId id="460" r:id="rId19"/>
    <p:sldId id="419" r:id="rId20"/>
    <p:sldId id="428" r:id="rId21"/>
    <p:sldId id="429" r:id="rId22"/>
    <p:sldId id="431" r:id="rId23"/>
    <p:sldId id="430" r:id="rId24"/>
    <p:sldId id="432" r:id="rId25"/>
    <p:sldId id="433" r:id="rId26"/>
    <p:sldId id="435" r:id="rId27"/>
    <p:sldId id="436" r:id="rId28"/>
    <p:sldId id="438" r:id="rId29"/>
    <p:sldId id="446" r:id="rId30"/>
    <p:sldId id="447" r:id="rId31"/>
    <p:sldId id="448" r:id="rId32"/>
    <p:sldId id="440" r:id="rId33"/>
    <p:sldId id="461" r:id="rId34"/>
    <p:sldId id="464" r:id="rId35"/>
    <p:sldId id="463" r:id="rId36"/>
    <p:sldId id="434" r:id="rId37"/>
    <p:sldId id="422" r:id="rId38"/>
    <p:sldId id="426" r:id="rId39"/>
    <p:sldId id="423" r:id="rId40"/>
    <p:sldId id="424" r:id="rId41"/>
    <p:sldId id="425" r:id="rId42"/>
    <p:sldId id="450" r:id="rId43"/>
    <p:sldId id="451" r:id="rId44"/>
    <p:sldId id="452" r:id="rId45"/>
    <p:sldId id="453" r:id="rId46"/>
    <p:sldId id="465" r:id="rId47"/>
    <p:sldId id="469" r:id="rId48"/>
    <p:sldId id="470" r:id="rId49"/>
    <p:sldId id="472" r:id="rId50"/>
    <p:sldId id="471" r:id="rId51"/>
    <p:sldId id="489" r:id="rId52"/>
    <p:sldId id="490" r:id="rId53"/>
    <p:sldId id="491" r:id="rId54"/>
    <p:sldId id="466" r:id="rId55"/>
    <p:sldId id="475" r:id="rId56"/>
    <p:sldId id="473" r:id="rId57"/>
    <p:sldId id="476" r:id="rId58"/>
    <p:sldId id="477" r:id="rId59"/>
    <p:sldId id="478" r:id="rId60"/>
    <p:sldId id="479" r:id="rId61"/>
    <p:sldId id="480" r:id="rId62"/>
    <p:sldId id="481" r:id="rId63"/>
    <p:sldId id="482" r:id="rId64"/>
    <p:sldId id="483" r:id="rId65"/>
    <p:sldId id="484" r:id="rId66"/>
    <p:sldId id="486" r:id="rId67"/>
    <p:sldId id="487" r:id="rId68"/>
    <p:sldId id="492" r:id="rId69"/>
    <p:sldId id="494" r:id="rId70"/>
    <p:sldId id="493" r:id="rId71"/>
    <p:sldId id="495" r:id="rId72"/>
    <p:sldId id="496" r:id="rId73"/>
    <p:sldId id="500" r:id="rId74"/>
    <p:sldId id="497" r:id="rId75"/>
    <p:sldId id="498" r:id="rId76"/>
    <p:sldId id="499" r:id="rId77"/>
    <p:sldId id="502" r:id="rId78"/>
    <p:sldId id="504" r:id="rId79"/>
    <p:sldId id="505" r:id="rId80"/>
    <p:sldId id="507" r:id="rId81"/>
    <p:sldId id="506" r:id="rId82"/>
    <p:sldId id="386" r:id="rId83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D9FF"/>
    <a:srgbClr val="BEF2FF"/>
    <a:srgbClr val="F6E0ED"/>
    <a:srgbClr val="F6DDDF"/>
    <a:srgbClr val="F5F5F5"/>
    <a:srgbClr val="B1EEFF"/>
    <a:srgbClr val="D9F7F2"/>
    <a:srgbClr val="D7F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03"/>
  </p:normalViewPr>
  <p:slideViewPr>
    <p:cSldViewPr snapToGrid="0" snapToObjects="1">
      <p:cViewPr varScale="1">
        <p:scale>
          <a:sx n="70" d="100"/>
          <a:sy n="70" d="100"/>
        </p:scale>
        <p:origin x="356" y="52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88809E-1001-6346-A267-E3F1E83230CE}" type="datetimeFigureOut">
              <a:rPr lang="en-US"/>
              <a:pPr>
                <a:defRPr/>
              </a:pPr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14B204-0DF3-F940-9632-F6013BBFBC6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5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0C32E-BCDD-C749-9B05-CFE630C43975}" type="datetimeFigureOut">
              <a:rPr lang="pt-PT" smtClean="0"/>
              <a:t>27/11/2023</a:t>
            </a:fld>
            <a:endParaRPr lang="pt-PT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118DE-C5E0-5144-9A82-2C296B99A0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97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2464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0009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0054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9973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617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61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3423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66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6858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67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918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77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8355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78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0992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79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6104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80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0140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18DE-C5E0-5144-9A82-2C296B99A0D9}" type="slidenum">
              <a:rPr lang="pt-PT" smtClean="0"/>
              <a:t>81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659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sp>
          <p:nvSpPr>
            <p:cNvPr id="5" name="Freeform 4"/>
            <p:cNvSpPr/>
            <p:nvPr/>
          </p:nvSpPr>
          <p:spPr>
            <a:xfrm>
              <a:off x="0" y="-8467"/>
              <a:ext cx="863600" cy="569797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6" name="Straight Connector 5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Isosceles Triangle 9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57E46-E745-B94F-B10A-BC4FCF86D30B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D96E-17FD-4041-850D-10C3AE435CA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347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52929-FF67-4943-BB13-5F5AC04B6346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C22AF-2243-024D-A5BF-734CF919405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242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4C0BF-65CE-1A4D-A5AE-FCD05E47F90C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714DD-320E-6346-86B1-DE0F9F3500C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86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3032-C456-3C40-ABCF-47D97B9546CA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12338-553C-0E4C-A23F-DF523A49A30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362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DE760-2714-4F48-8002-7CE4938BCC7A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31EBD-2D0A-FD46-B459-92C896D8100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843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02D02-2ECF-744C-BBE6-9BFC6834DD2B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41C24-079A-F149-B1A5-DC43A77A1A0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425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650AD-3218-684E-A094-C2C2435D8F2B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AA145-3533-5845-96C0-38A4461D87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21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5FF69-B01D-BD41-AE95-C54E726425E0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EAFB2-73CA-5F49-8D5B-8528182494F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070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57FBD-8C1F-E24C-95B5-445E0021CD1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A4EA-D08F-F84D-AC76-E61CE7D4F0A4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32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47059-839D-BC4E-805B-DE8052AE99FB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9C28B-C12D-3F4F-95EC-60A0957D508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73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0">
                <a:solidFill>
                  <a:srgbClr val="9FE0F5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0">
                <a:solidFill>
                  <a:srgbClr val="9FE0F5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2AB1A-BD3D-0349-AD90-8A5351C5CA44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A351-5643-6E43-ADA5-52AA644A3FE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7067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3B853-2C13-FF4F-BBA0-3DDEC89F6971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8115E-FA28-9848-A800-FD2210EE179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7854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0">
                <a:solidFill>
                  <a:srgbClr val="9FE0F5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0">
                <a:solidFill>
                  <a:srgbClr val="9FE0F5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877B-C446-6E47-8533-6EFF1C09264E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657F5-863D-F148-A431-149B2210C7C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1474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4600-1602-3446-9D47-1142C854E892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222FC-B91F-6F4F-9368-EDBA91090F9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4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A4B55-6DA6-1640-9095-895147F9F647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96D7C-E631-E246-804B-3D26CDBD5B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0939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8C300-5D35-C041-92C0-0C5F139BF0CF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75F94-76C4-A24D-835D-97A0C6C2782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559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3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876A3E-EFA9-A749-806D-0D964D39C1A2}" type="datetimeFigureOut">
              <a:rPr lang="pt-PT"/>
              <a:pPr>
                <a:defRPr/>
              </a:pPr>
              <a:t>27/11/2023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EE7D1D7-A0C1-1940-BE82-380BEF89CED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64" r:id="rId9"/>
    <p:sldLayoutId id="2147483858" r:id="rId10"/>
    <p:sldLayoutId id="2147483865" r:id="rId11"/>
    <p:sldLayoutId id="2147483859" r:id="rId12"/>
    <p:sldLayoutId id="2147483866" r:id="rId13"/>
    <p:sldLayoutId id="2147483860" r:id="rId14"/>
    <p:sldLayoutId id="2147483861" r:id="rId15"/>
    <p:sldLayoutId id="2147483862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0"/>
        <a:buChar char=""/>
        <a:defRPr kern="1200">
          <a:solidFill>
            <a:srgbClr val="40404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0"/>
        <a:buChar char=""/>
        <a:defRPr sz="1600" kern="1200">
          <a:solidFill>
            <a:srgbClr val="404040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0"/>
        <a:buChar char=""/>
        <a:defRPr sz="1400" kern="1200">
          <a:solidFill>
            <a:srgbClr val="404040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0"/>
        <a:buChar char=""/>
        <a:defRPr sz="1200" kern="1200">
          <a:solidFill>
            <a:srgbClr val="404040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0"/>
        <a:buChar char=""/>
        <a:defRPr sz="1200" kern="1200">
          <a:solidFill>
            <a:srgbClr val="404040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3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2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ângulo 10"/>
          <p:cNvSpPr/>
          <p:nvPr/>
        </p:nvSpPr>
        <p:spPr>
          <a:xfrm>
            <a:off x="2129065" y="1561682"/>
            <a:ext cx="73294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spc="-300" dirty="0">
                <a:latin typeface="Calibri"/>
                <a:ea typeface="+mn-ea"/>
                <a:cs typeface="Calibri"/>
              </a:rPr>
              <a:t>Manifestações clínicas e meios auxiliares de  diagnóstico de doenças cardíacas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9033320-1490-7741-B4F4-F070ECEA4D52}"/>
              </a:ext>
            </a:extLst>
          </p:cNvPr>
          <p:cNvSpPr/>
          <p:nvPr/>
        </p:nvSpPr>
        <p:spPr>
          <a:xfrm>
            <a:off x="1016000" y="58109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Font typeface="Wingdings 3" charset="0"/>
              <a:buNone/>
            </a:pPr>
            <a:r>
              <a:rPr lang="en-US"/>
              <a:t>Prof. Mário Marcondes dos Santos , DVM, MsC, PhD</a:t>
            </a:r>
          </a:p>
          <a:p>
            <a:pPr marL="0" indent="0" eaLnBrk="1" hangingPunct="1">
              <a:buFont typeface="Wingdings 3" charset="0"/>
              <a:buNone/>
            </a:pPr>
            <a:r>
              <a:rPr lang="en-US"/>
              <a:t>mario.marcondes@euvg.pt</a:t>
            </a:r>
            <a:endParaRPr lang="en-US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28DA2B9-4EF6-0746-5022-49A88EA33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700" y="3242501"/>
            <a:ext cx="3314218" cy="1506086"/>
          </a:xfrm>
          <a:prstGeom prst="rect">
            <a:avLst/>
          </a:prstGeom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B6C9886F-E215-A6DB-F52B-1ED3E1820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318" y="1713960"/>
            <a:ext cx="8821737" cy="448310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3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56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Diversos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sinais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podem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indicar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doença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cardíaca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até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mesmo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em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animais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rgbClr val="FF0000"/>
                </a:solidFill>
                <a:ea typeface="+mn-ea"/>
                <a:cs typeface="+mn-cs"/>
              </a:rPr>
              <a:t>sem</a:t>
            </a: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a </a:t>
            </a:r>
            <a:r>
              <a:rPr lang="en-US" sz="7200" dirty="0" err="1">
                <a:solidFill>
                  <a:srgbClr val="FF0000"/>
                </a:solidFill>
                <a:ea typeface="+mn-ea"/>
                <a:cs typeface="+mn-cs"/>
              </a:rPr>
              <a:t>apresentação</a:t>
            </a: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rgbClr val="FF0000"/>
                </a:solidFill>
                <a:ea typeface="+mn-ea"/>
                <a:cs typeface="+mn-cs"/>
              </a:rPr>
              <a:t>clínica</a:t>
            </a: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de “</a:t>
            </a:r>
            <a:r>
              <a:rPr lang="en-US" sz="7200" dirty="0" err="1">
                <a:solidFill>
                  <a:srgbClr val="FF0000"/>
                </a:solidFill>
                <a:ea typeface="+mn-ea"/>
                <a:cs typeface="+mn-cs"/>
              </a:rPr>
              <a:t>insuficiência</a:t>
            </a: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”.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sopros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cardíacos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distúrbios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ritmo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pulso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da jugular e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aumento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do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coração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hipertrofia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).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síncope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pulsos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arteriais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excessivamente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fracos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ou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fortes,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tosse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ou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dificuldade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respiratória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dispneia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),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intolerância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a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exercícios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distensão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abdominal e </a:t>
            </a:r>
            <a:r>
              <a:rPr lang="en-US" sz="7200" dirty="0" err="1">
                <a:solidFill>
                  <a:schemeClr val="tx1"/>
                </a:solidFill>
                <a:ea typeface="+mn-ea"/>
                <a:cs typeface="+mn-cs"/>
              </a:rPr>
              <a:t>cianose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.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72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7806531" y="5846762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sp>
        <p:nvSpPr>
          <p:cNvPr id="37893" name="Picture 5"/>
          <p:cNvSpPr>
            <a:spLocks noChangeAspect="1"/>
          </p:cNvSpPr>
          <p:nvPr/>
        </p:nvSpPr>
        <p:spPr bwMode="auto">
          <a:xfrm>
            <a:off x="5614988" y="735013"/>
            <a:ext cx="3175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61B568-1A59-446B-2633-D399C4A3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31" y="1244854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6" name="Picture 2" descr="Quanto tempo vive um cachorro cardíaco? Veterinário responde essa e outras  dúvidas sobre problema no coração">
            <a:extLst>
              <a:ext uri="{FF2B5EF4-FFF2-40B4-BE49-F238E27FC236}">
                <a16:creationId xmlns:a16="http://schemas.microsoft.com/office/drawing/2014/main" id="{6AC46DFA-02DF-ACF7-99DD-E2BC7035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055" y="0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E9F1D176-5306-08C9-FB28-C2249CDB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249" y="2717847"/>
            <a:ext cx="10269951" cy="4483100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3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Doenças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não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cardíacas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também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podem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causar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esses</a:t>
            </a:r>
            <a:r>
              <a:rPr lang="en-US" sz="3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3100" dirty="0" err="1">
                <a:solidFill>
                  <a:srgbClr val="FF0000"/>
                </a:solidFill>
                <a:ea typeface="+mn-ea"/>
                <a:cs typeface="+mn-cs"/>
              </a:rPr>
              <a:t>sinais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Meios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diagnósticos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auxiliares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   X   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Melhor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avaliação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doença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cardiovascular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4432300" y="5737929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27EBD8-5163-C979-1E1D-57B32B2C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76" y="1932023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DF4F1B9B-480C-DF04-665F-E7F98A2B4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50292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C6C2CB1D-8ECA-4E04-B8BB-1C99DD53A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756" y="2521828"/>
            <a:ext cx="8821737" cy="448310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9600" dirty="0" err="1">
                <a:solidFill>
                  <a:srgbClr val="FF0000"/>
                </a:solidFill>
                <a:ea typeface="+mn-ea"/>
                <a:cs typeface="+mn-cs"/>
              </a:rPr>
              <a:t>Doença</a:t>
            </a:r>
            <a:r>
              <a:rPr lang="en-US" sz="9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96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9600" dirty="0">
                <a:solidFill>
                  <a:srgbClr val="FF0000"/>
                </a:solidFill>
                <a:ea typeface="+mn-ea"/>
                <a:cs typeface="+mn-cs"/>
              </a:rPr>
              <a:t> X </a:t>
            </a:r>
            <a:r>
              <a:rPr lang="en-US" sz="9600" dirty="0" err="1">
                <a:solidFill>
                  <a:srgbClr val="FF0000"/>
                </a:solidFill>
                <a:ea typeface="+mn-ea"/>
                <a:cs typeface="+mn-cs"/>
              </a:rPr>
              <a:t>Insuficiência</a:t>
            </a:r>
            <a:r>
              <a:rPr lang="en-US" sz="9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96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9600" dirty="0">
                <a:solidFill>
                  <a:srgbClr val="FF0000"/>
                </a:solidFill>
                <a:ea typeface="+mn-ea"/>
                <a:cs typeface="+mn-cs"/>
              </a:rPr>
              <a:t> (ICC)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ICC: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coração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não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consegue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nutrir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adequadamente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as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necessidades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circulatórias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corpóreas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ou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é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capaz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fazê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-lo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somente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com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alta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pressão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preenchimento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(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venoso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5600" dirty="0">
              <a:solidFill>
                <a:schemeClr val="tx1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Observam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-se: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5600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5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sinais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congestivos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pré-cardíacos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inadequado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fluxo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sangue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para fora do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coração</a:t>
            </a:r>
            <a:endParaRPr lang="en-US" sz="56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40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7025030" y="5807376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27EBD8-5163-C979-1E1D-57B32B2C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69" y="1568945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Picture 2" descr="A real idade dos cães : Revista Pesquisa Fapesp">
            <a:extLst>
              <a:ext uri="{FF2B5EF4-FFF2-40B4-BE49-F238E27FC236}">
                <a16:creationId xmlns:a16="http://schemas.microsoft.com/office/drawing/2014/main" id="{4F505B0F-23B3-EF00-6DAC-AA851CFE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250" y="5657"/>
            <a:ext cx="3862750" cy="229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E7E12777-936F-CD4E-8031-5FFC2171F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27109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E7E12777-936F-CD4E-8031-5FFC2171F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48" y="247010"/>
            <a:ext cx="2701024" cy="94647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967E755-5C9B-59FB-DDFB-EBD45CBC9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185" y="1132521"/>
            <a:ext cx="6619630" cy="510885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E479CC2-F6B9-7D37-C57D-31AC6346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041" y="376118"/>
            <a:ext cx="2859094" cy="938213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rebuchet MS" charset="0"/>
              </a:rPr>
              <a:t>ICCE X ICCD</a:t>
            </a:r>
          </a:p>
        </p:txBody>
      </p:sp>
    </p:spTree>
    <p:extLst>
      <p:ext uri="{BB962C8B-B14F-4D97-AF65-F5344CB8AC3E}">
        <p14:creationId xmlns:p14="http://schemas.microsoft.com/office/powerpoint/2010/main" val="146383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186" y="2051051"/>
            <a:ext cx="8821737" cy="4483100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5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100" dirty="0" err="1">
                <a:solidFill>
                  <a:srgbClr val="FF0000"/>
                </a:solidFill>
                <a:ea typeface="+mn-ea"/>
                <a:cs typeface="+mn-cs"/>
              </a:rPr>
              <a:t>Doença</a:t>
            </a:r>
            <a:r>
              <a:rPr lang="en-US" sz="5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1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5100" dirty="0">
                <a:solidFill>
                  <a:srgbClr val="FF0000"/>
                </a:solidFill>
                <a:ea typeface="+mn-ea"/>
                <a:cs typeface="+mn-cs"/>
              </a:rPr>
              <a:t> X </a:t>
            </a:r>
            <a:r>
              <a:rPr lang="en-US" sz="5100" dirty="0" err="1">
                <a:solidFill>
                  <a:srgbClr val="FF0000"/>
                </a:solidFill>
                <a:ea typeface="+mn-ea"/>
                <a:cs typeface="+mn-cs"/>
              </a:rPr>
              <a:t>Insuficiência</a:t>
            </a:r>
            <a:r>
              <a:rPr lang="en-US" sz="51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1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5100" dirty="0">
                <a:solidFill>
                  <a:srgbClr val="FF0000"/>
                </a:solidFill>
                <a:ea typeface="+mn-ea"/>
                <a:cs typeface="+mn-cs"/>
              </a:rPr>
              <a:t> (ICC)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À medida que a </a:t>
            </a:r>
            <a:r>
              <a:rPr lang="pt-PT" sz="4000" dirty="0">
                <a:solidFill>
                  <a:srgbClr val="FF0000"/>
                </a:solidFill>
              </a:rPr>
              <a:t>doença cardíaca progride</a:t>
            </a:r>
            <a:r>
              <a:rPr lang="pt-PT" sz="4000" dirty="0"/>
              <a:t>, há </a:t>
            </a:r>
            <a:r>
              <a:rPr lang="pt-PT" sz="4000" dirty="0">
                <a:solidFill>
                  <a:srgbClr val="FF0000"/>
                </a:solidFill>
              </a:rPr>
              <a:t>redução do fluxo </a:t>
            </a:r>
            <a:r>
              <a:rPr lang="pt-PT" sz="4000" dirty="0"/>
              <a:t>que deixa o coração por meio da artéria aorta (volume sistólico)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 Com isso, são </a:t>
            </a:r>
            <a:r>
              <a:rPr lang="pt-PT" sz="4000" dirty="0">
                <a:solidFill>
                  <a:srgbClr val="FF0000"/>
                </a:solidFill>
              </a:rPr>
              <a:t>ativados os sistemas compensatórios</a:t>
            </a:r>
            <a:r>
              <a:rPr lang="pt-PT" sz="4000" dirty="0"/>
              <a:t>  na </a:t>
            </a:r>
            <a:r>
              <a:rPr lang="pt-PT" sz="4000" dirty="0">
                <a:solidFill>
                  <a:srgbClr val="FF0000"/>
                </a:solidFill>
              </a:rPr>
              <a:t>tentativa de manter </a:t>
            </a:r>
            <a:r>
              <a:rPr lang="pt-PT" sz="4000" dirty="0"/>
              <a:t>as</a:t>
            </a:r>
            <a:r>
              <a:rPr lang="pt-PT" sz="4000" dirty="0">
                <a:solidFill>
                  <a:srgbClr val="FF0000"/>
                </a:solidFill>
              </a:rPr>
              <a:t> necessidades vitais do organismo </a:t>
            </a:r>
            <a:r>
              <a:rPr lang="pt-PT" sz="4000" dirty="0"/>
              <a:t>e o </a:t>
            </a:r>
            <a:r>
              <a:rPr lang="pt-PT" sz="4000" dirty="0">
                <a:solidFill>
                  <a:srgbClr val="FF0000"/>
                </a:solidFill>
              </a:rPr>
              <a:t>débito cardíaco </a:t>
            </a:r>
            <a:endParaRPr lang="en-US" sz="40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3703095" y="5613146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27EBD8-5163-C979-1E1D-57B32B2C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86" y="1480471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F80BB784-22F4-5AAD-FCD2-EE0FC89ED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078" y="0"/>
            <a:ext cx="31623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B06E0C90-5821-2C9D-EBEC-A1CBDF7D8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3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50" y="17362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Line 58">
            <a:extLst>
              <a:ext uri="{FF2B5EF4-FFF2-40B4-BE49-F238E27FC236}">
                <a16:creationId xmlns:a16="http://schemas.microsoft.com/office/drawing/2014/main" id="{9FA210B7-1EF3-BC3D-648B-12DBE988EE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72050" y="5405377"/>
            <a:ext cx="0" cy="1772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pt-PT" sz="1600">
              <a:latin typeface="+mn-lt"/>
            </a:endParaRP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788DDD2-86CB-F93E-109F-207D34AE7F56}"/>
              </a:ext>
            </a:extLst>
          </p:cNvPr>
          <p:cNvSpPr txBox="1"/>
          <p:nvPr/>
        </p:nvSpPr>
        <p:spPr>
          <a:xfrm>
            <a:off x="6866746" y="2050769"/>
            <a:ext cx="35650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1400" b="1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sz="1400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 da diástole (pressão diastólica </a:t>
            </a:r>
            <a:r>
              <a:rPr lang="pt-PT" sz="1400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). O aumento da pré-carga por </a:t>
            </a:r>
            <a:r>
              <a:rPr lang="pt-PT" sz="1400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endParaRPr lang="pt-PT" sz="1400" b="0" i="0" dirty="0">
              <a:solidFill>
                <a:srgbClr val="000000"/>
              </a:solidFill>
              <a:effectLst/>
              <a:latin typeface="ff5"/>
            </a:endParaRPr>
          </a:p>
          <a:p>
            <a:pPr algn="l"/>
            <a:r>
              <a:rPr lang="pt-PT" sz="1400" b="1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ejetar seu volume sanguíneo. É a </a:t>
            </a:r>
            <a:r>
              <a:rPr lang="pt-PT" sz="1400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O fator que mais interfere na </a:t>
            </a:r>
            <a:r>
              <a:rPr lang="pt-PT" sz="1400" b="1" i="0" dirty="0">
                <a:solidFill>
                  <a:srgbClr val="000000"/>
                </a:solidFill>
                <a:effectLst/>
                <a:latin typeface="ff5"/>
              </a:rPr>
              <a:t>pós-carga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 é a </a:t>
            </a:r>
            <a:r>
              <a:rPr lang="pt-PT" sz="1400" b="1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sz="1400" b="1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endParaRPr lang="pt-PT" sz="1400" b="1" i="0" dirty="0">
              <a:solidFill>
                <a:srgbClr val="000000"/>
              </a:solidFill>
              <a:effectLst/>
              <a:latin typeface="ff5"/>
            </a:endParaRPr>
          </a:p>
          <a:p>
            <a:pPr algn="l"/>
            <a:r>
              <a:rPr lang="pt-PT" sz="1400" b="1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sz="1400" b="1" i="0" dirty="0">
                <a:solidFill>
                  <a:srgbClr val="000000"/>
                </a:solidFill>
                <a:effectLst/>
                <a:latin typeface="ff5"/>
              </a:rPr>
              <a:t> </a:t>
            </a:r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(média absoluta): É a quantidade de sangue bombeado pelo coração por um minuto. </a:t>
            </a:r>
            <a:endParaRPr lang="pt-PT" sz="1400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sz="1400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EF853FD-D9E9-6F5D-7786-1457AF9BE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804" y="0"/>
            <a:ext cx="4708838" cy="685800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2A3AE10-12E5-DED2-D416-034DC1290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96" y="6432409"/>
            <a:ext cx="37258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 dirty="0"/>
              <a:t>Nelson, R.W.; Couto, C.G. (2020)</a:t>
            </a:r>
            <a:endParaRPr lang="en-US" sz="1000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D92F6AE4-FF77-B260-E9F3-79F48DBA5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897" y="173620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4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55" y="2160660"/>
            <a:ext cx="8821737" cy="4483100"/>
          </a:xfrm>
        </p:spPr>
        <p:txBody>
          <a:bodyPr rtlCol="0">
            <a:normAutofit fontScale="3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rgbClr val="FF0000"/>
                </a:solidFill>
              </a:rPr>
              <a:t>Sinais Congestivos – Esquerdos (↑ Pressão de Enchimento do Coração Esquerdo)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Congestão venosa pulmonar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Edema pulmonar (provoca tosse, taquipneia, ↑ esforço respiratório, ortopneia, </a:t>
            </a:r>
            <a:r>
              <a:rPr lang="pt-PT" sz="4000" dirty="0" err="1"/>
              <a:t>creptações</a:t>
            </a:r>
            <a:r>
              <a:rPr lang="pt-PT" sz="4000" dirty="0"/>
              <a:t> pulmonares, cansaço, hemoptise e cianose)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Insuficiência cardíaca direita secundária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000" dirty="0"/>
              <a:t>Arritmias cardíacas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49" y="1407282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F219DF7-89BC-954C-948C-62DCD3204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492" y="5613146"/>
            <a:ext cx="37258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Nelson, R.W.; Couto, C.G. (2020)</a:t>
            </a:r>
            <a:endParaRPr lang="en-US" sz="1400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393A560A-1AAE-2254-5082-072E3D300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691" y="0"/>
            <a:ext cx="352818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F76EFA84-588A-D6AB-87B6-B7A2CCFCC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724" y="2178792"/>
            <a:ext cx="27663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/>
              <a:t>Revista</a:t>
            </a:r>
            <a:r>
              <a:rPr lang="en-US" sz="1200" dirty="0"/>
              <a:t> </a:t>
            </a:r>
            <a:r>
              <a:rPr lang="en-US" sz="1200" dirty="0" err="1"/>
              <a:t>Cães</a:t>
            </a:r>
            <a:r>
              <a:rPr lang="en-US" sz="1200" dirty="0"/>
              <a:t> e </a:t>
            </a:r>
            <a:r>
              <a:rPr lang="en-US" sz="1200" dirty="0" err="1"/>
              <a:t>gatos</a:t>
            </a:r>
            <a:r>
              <a:rPr lang="en-US" sz="1200" dirty="0"/>
              <a:t>, 2020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81E2AC03-DB23-F253-7A81-A2F3A7529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4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0" name="Picture 9" descr="cao dispneia cianose .jpg">
            <a:extLst>
              <a:ext uri="{FF2B5EF4-FFF2-40B4-BE49-F238E27FC236}">
                <a16:creationId xmlns:a16="http://schemas.microsoft.com/office/drawing/2014/main" id="{6649DFF7-52F8-84E0-2F32-D03915579A59}"/>
              </a:ext>
            </a:extLst>
          </p:cNvPr>
          <p:cNvSpPr>
            <a:spLocks noChangeAspect="1"/>
          </p:cNvSpPr>
          <p:nvPr/>
        </p:nvSpPr>
        <p:spPr bwMode="auto">
          <a:xfrm>
            <a:off x="3424238" y="1290638"/>
            <a:ext cx="412115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EDEB2A-861F-1736-75CC-0029AE5CB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339" y="5971893"/>
            <a:ext cx="107857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/>
              <a:t>Posição</a:t>
            </a:r>
            <a:r>
              <a:rPr lang="en-US" sz="1800" dirty="0"/>
              <a:t> </a:t>
            </a:r>
            <a:r>
              <a:rPr lang="en-US" sz="1800" dirty="0" err="1"/>
              <a:t>ortopenica</a:t>
            </a:r>
            <a:r>
              <a:rPr lang="en-US" sz="1800" dirty="0"/>
              <a:t>, Mucosa arroxeada (</a:t>
            </a:r>
            <a:r>
              <a:rPr lang="en-US" sz="1800" dirty="0" err="1"/>
              <a:t>cianótica</a:t>
            </a:r>
            <a:r>
              <a:rPr lang="en-US" sz="1800" dirty="0"/>
              <a:t>), </a:t>
            </a:r>
            <a:r>
              <a:rPr lang="en-US" sz="1800" dirty="0" err="1"/>
              <a:t>dispnéia</a:t>
            </a:r>
            <a:r>
              <a:rPr lang="en-US" sz="1800" dirty="0"/>
              <a:t>-  Marcondes Santos, M ; Fragata FS (2008) </a:t>
            </a:r>
          </a:p>
        </p:txBody>
      </p:sp>
      <p:pic>
        <p:nvPicPr>
          <p:cNvPr id="12" name="Picture 1" descr="cao dispneia cianose .jpg">
            <a:extLst>
              <a:ext uri="{FF2B5EF4-FFF2-40B4-BE49-F238E27FC236}">
                <a16:creationId xmlns:a16="http://schemas.microsoft.com/office/drawing/2014/main" id="{7B7B839E-A78D-6701-452C-A3BEEBA6A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46" y="1213133"/>
            <a:ext cx="4267760" cy="463045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048CBDA-FC7F-6778-A96B-28C27EED5115}"/>
              </a:ext>
            </a:extLst>
          </p:cNvPr>
          <p:cNvSpPr txBox="1"/>
          <p:nvPr/>
        </p:nvSpPr>
        <p:spPr>
          <a:xfrm>
            <a:off x="527743" y="1814250"/>
            <a:ext cx="3053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sz="1800" dirty="0">
                <a:solidFill>
                  <a:srgbClr val="FF0000"/>
                </a:solidFill>
              </a:rPr>
              <a:t>Sinais Congestivos – Esquerdos (↑ Pressão de Enchimento do Coração Esquerdo)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pt-PT" sz="1800" dirty="0"/>
              <a:t>Edema pulmonar (provoca tosse, taquipneia, ↑ esforço respiratório, ortopneia, </a:t>
            </a:r>
            <a:r>
              <a:rPr lang="pt-PT" sz="1800" dirty="0" err="1"/>
              <a:t>creptações</a:t>
            </a:r>
            <a:r>
              <a:rPr lang="pt-PT" sz="1800" dirty="0"/>
              <a:t> pulmonares, cansaço, hemoptise e cianose)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18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1800" dirty="0">
              <a:solidFill>
                <a:srgbClr val="FF0000"/>
              </a:solidFill>
            </a:endParaRP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F050DFD9-6418-5D44-AB5C-433EF9C96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4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C447934-88D8-726E-A92E-40671BB3E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34" y="1817210"/>
            <a:ext cx="8646289" cy="42066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81A2BB-EC8D-8B81-1F45-1DE592F1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644" y="121585"/>
            <a:ext cx="462215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74E814-1F47-F883-DCDA-237D3F870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7572" y="645318"/>
            <a:ext cx="6895096" cy="83232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Sinais Congestivos Esquerdos - Edema Pulmonar – Evolução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1CA5E99-2C6E-E3B0-4B45-1B20480BE191}"/>
              </a:ext>
            </a:extLst>
          </p:cNvPr>
          <p:cNvSpPr txBox="1"/>
          <p:nvPr/>
        </p:nvSpPr>
        <p:spPr>
          <a:xfrm>
            <a:off x="1921397" y="5885344"/>
            <a:ext cx="5081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Aumento da pressão hidrostática- extravasamento de Fluido intersticial- edema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B996289-167A-BF71-EC37-AAEB54FD8278}"/>
              </a:ext>
            </a:extLst>
          </p:cNvPr>
          <p:cNvSpPr txBox="1"/>
          <p:nvPr/>
        </p:nvSpPr>
        <p:spPr>
          <a:xfrm>
            <a:off x="7633725" y="6093093"/>
            <a:ext cx="414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Fuentes, V L </a:t>
            </a:r>
            <a:r>
              <a:rPr lang="pt-PT" dirty="0" err="1"/>
              <a:t>et</a:t>
            </a:r>
            <a:r>
              <a:rPr lang="pt-PT" dirty="0"/>
              <a:t> al (2016)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01AAC73D-5879-B792-814D-E2EE82694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3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6B6109-50A6-5898-2DEA-92917D3FC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16" y="1847851"/>
            <a:ext cx="6840537" cy="4498975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80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pt-PT" sz="6600" dirty="0">
                <a:solidFill>
                  <a:srgbClr val="FF0000"/>
                </a:solidFill>
              </a:rPr>
              <a:t>Sinais Congestivos – Esquerdos (↑ Pressão de Enchimento do Coração Esquerdo)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6400" dirty="0" err="1">
                <a:solidFill>
                  <a:srgbClr val="FF0000"/>
                </a:solidFill>
                <a:ea typeface="+mn-ea"/>
                <a:cs typeface="+mn-cs"/>
              </a:rPr>
              <a:t>intolerância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 a </a:t>
            </a:r>
            <a:r>
              <a:rPr lang="en-US" sz="6400" dirty="0" err="1">
                <a:solidFill>
                  <a:srgbClr val="FF0000"/>
                </a:solidFill>
                <a:ea typeface="+mn-ea"/>
                <a:cs typeface="+mn-cs"/>
              </a:rPr>
              <a:t>exercícios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6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dificuldade </a:t>
            </a:r>
            <a:r>
              <a:rPr lang="en-US" sz="6400" dirty="0" err="1">
                <a:solidFill>
                  <a:srgbClr val="FF0000"/>
                </a:solidFill>
                <a:ea typeface="+mn-ea"/>
                <a:cs typeface="+mn-cs"/>
              </a:rPr>
              <a:t>respiratória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6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6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maior</a:t>
            </a:r>
            <a:r>
              <a:rPr lang="en-US" sz="6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esforço inspiratório </a:t>
            </a:r>
            <a:r>
              <a:rPr lang="en-US" sz="6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 </a:t>
            </a:r>
            <a:r>
              <a:rPr lang="en-US" sz="6400" dirty="0">
                <a:solidFill>
                  <a:srgbClr val="FF0000"/>
                </a:solidFill>
                <a:ea typeface="+mn-ea"/>
                <a:cs typeface="+mn-cs"/>
              </a:rPr>
              <a:t>sons </a:t>
            </a:r>
            <a:r>
              <a:rPr lang="en-US" sz="6400" dirty="0" err="1">
                <a:solidFill>
                  <a:srgbClr val="FF0000"/>
                </a:solidFill>
                <a:ea typeface="+mn-ea"/>
                <a:cs typeface="+mn-cs"/>
              </a:rPr>
              <a:t>estertorosos</a:t>
            </a: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80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           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249690CA-417D-85E5-6A03-D96444CAA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67046EE4-FFAC-ACA3-A671-C315D1229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025" y="5891293"/>
            <a:ext cx="46339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 err="1"/>
              <a:t>Marcondes</a:t>
            </a:r>
            <a:r>
              <a:rPr lang="en-US" sz="1800" b="1" dirty="0"/>
              <a:t> Santos, M (2020)</a:t>
            </a:r>
            <a:endParaRPr lang="en-US" sz="18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BF742D-1460-9174-0B5C-20B3256C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02" y="1168400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5148BAE1-7145-C714-82C8-CFC857DED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1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C24DCF-8B8F-0A7B-702E-C919A98E0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50" y="1093840"/>
            <a:ext cx="4690183" cy="576416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5F4A868-1169-7912-4832-40CCB91BC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629" y="844190"/>
            <a:ext cx="4953000" cy="575310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B841AE5A-4B28-811D-B10A-47C18AECF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449" y="6459177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C34BB6E7-01C2-9853-2428-33F77EDC8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6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pic>
        <p:nvPicPr>
          <p:cNvPr id="2" name="Picture 1" descr="Felino dispneico recebendo oxigenio .jpg">
            <a:extLst>
              <a:ext uri="{FF2B5EF4-FFF2-40B4-BE49-F238E27FC236}">
                <a16:creationId xmlns:a16="http://schemas.microsoft.com/office/drawing/2014/main" id="{1E43BFE4-6E29-FF14-9B6F-45BEBDCCC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83" y="1374906"/>
            <a:ext cx="5710238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3F69ED17-AED7-BA58-6611-8F94F4E064EE}"/>
              </a:ext>
            </a:extLst>
          </p:cNvPr>
          <p:cNvSpPr txBox="1"/>
          <p:nvPr/>
        </p:nvSpPr>
        <p:spPr>
          <a:xfrm>
            <a:off x="3881273" y="6087808"/>
            <a:ext cx="5118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Marcondes Santos ,M; Fragata F S (2012)</a:t>
            </a:r>
            <a:endParaRPr lang="en-US" dirty="0"/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EDBAA8E0-6902-C525-B890-81E0698D6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75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841AE5A-4B28-811D-B10A-47C18AECF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118" y="5762162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03F3649-CBDC-070F-45E7-0F6BCB5655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93180" y="2652448"/>
            <a:ext cx="10405640" cy="22621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lang="pt-PT" altLang="pt-PT" dirty="0">
                <a:solidFill>
                  <a:srgbClr val="FF0000"/>
                </a:solidFill>
                <a:ea typeface="Times New Roman" panose="02020603050405020304" pitchFamily="18" charset="0"/>
              </a:rPr>
              <a:t>1- Disfunção do Ventrículo Esquerdo (falha da bomba – músculo)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endParaRPr lang="pt-PT" altLang="pt-PT" dirty="0">
              <a:solidFill>
                <a:srgbClr val="202124"/>
              </a:solidFill>
              <a:ea typeface="Times New Roman" panose="02020603050405020304" pitchFamily="18" charset="0"/>
            </a:endParaRP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lang="pt-PT" altLang="pt-PT" dirty="0">
                <a:solidFill>
                  <a:srgbClr val="202124"/>
                </a:solidFill>
                <a:ea typeface="Times New Roman" panose="02020603050405020304" pitchFamily="18" charset="0"/>
              </a:rPr>
              <a:t>C</a:t>
            </a: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ardiomiopatia dilatada do ventrículo esquerdo (DCM)/DCM induzida por dieta.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kumimoji="0" lang="pt-PT" altLang="pt-PT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Cardiotoxicidade</a:t>
            </a: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 da </a:t>
            </a:r>
            <a:r>
              <a:rPr kumimoji="0" lang="pt-PT" altLang="pt-PT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doxorrubicina</a:t>
            </a: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 (cães). 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Hipotireoidismo (raro). 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Hipertireoidismo (raramente causa falha da bomba; mas comumente causa falha de alto débito).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 Cardiomiopatia induzida por taquicardia </a:t>
            </a:r>
          </a:p>
          <a:p>
            <a:pPr marL="0" indent="0" defTabSz="914400">
              <a:spcBef>
                <a:spcPct val="0"/>
              </a:spcBef>
              <a:buClrTx/>
              <a:buSzTx/>
              <a:buNone/>
            </a:pP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(causada por </a:t>
            </a:r>
            <a:r>
              <a:rPr kumimoji="0" lang="pt-PT" altLang="pt-PT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taquiarritmia</a:t>
            </a: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 ventricular ou supraventricular patológica persistente).</a:t>
            </a:r>
            <a:r>
              <a:rPr kumimoji="0" lang="pt-PT" altLang="pt-PT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13C6FF-C6B3-6FDB-343B-4A717E3D3AA8}"/>
              </a:ext>
            </a:extLst>
          </p:cNvPr>
          <p:cNvSpPr txBox="1">
            <a:spLocks/>
          </p:cNvSpPr>
          <p:nvPr/>
        </p:nvSpPr>
        <p:spPr bwMode="auto">
          <a:xfrm>
            <a:off x="1276191" y="1005372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manifestações clínicas da ICCE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DC7A73-AE7B-FEE7-BC0A-5085092E8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118" y="84681"/>
            <a:ext cx="468239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D0ABE5B8-45B5-D2C8-B7DB-FE8497CB3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68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841AE5A-4B28-811D-B10A-47C18AECF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068" y="5352768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13C6FF-C6B3-6FDB-343B-4A717E3D3AA8}"/>
              </a:ext>
            </a:extLst>
          </p:cNvPr>
          <p:cNvSpPr txBox="1">
            <a:spLocks/>
          </p:cNvSpPr>
          <p:nvPr/>
        </p:nvSpPr>
        <p:spPr bwMode="auto">
          <a:xfrm>
            <a:off x="1179141" y="1208671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manifestações clínicas da ICCE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CEFC3D8-656D-F82F-403C-C0FC4E3B2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03" y="2818273"/>
            <a:ext cx="8250977" cy="19851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2- Sobrecarga de Pressão do Coração Esquerdo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Hipertensão sistêmica (causa incomum de insuficiência cardíaca em animais).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Estenose </a:t>
            </a:r>
            <a:r>
              <a:rPr kumimoji="0" lang="pt-PT" altLang="pt-PT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subaórtica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</a:rPr>
              <a:t>Tumores do ventrículo esquerdo (raros).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C3FC45-BC99-45C8-B521-4A3B0AAFE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267" y="270458"/>
            <a:ext cx="468239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36936444-957B-B481-3100-2AB4EBA01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36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841AE5A-4B28-811D-B10A-47C18AECF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405" y="6082088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13C6FF-C6B3-6FDB-343B-4A717E3D3AA8}"/>
              </a:ext>
            </a:extLst>
          </p:cNvPr>
          <p:cNvSpPr txBox="1">
            <a:spLocks/>
          </p:cNvSpPr>
          <p:nvPr/>
        </p:nvSpPr>
        <p:spPr bwMode="auto">
          <a:xfrm>
            <a:off x="1369974" y="729652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manifestações clínicas da ICCE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68F79-84D2-59D2-1749-F11E5B1AA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87" y="2158876"/>
            <a:ext cx="9062096" cy="3462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</a:rPr>
              <a:t>3- Sobrecarga de Volume do Coração Esquerdo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</a:rPr>
              <a:t> </a:t>
            </a:r>
            <a:endParaRPr kumimoji="0" lang="pt-PT" altLang="pt-PT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inheri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Doença degenerativa da válvula mitral (cães).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Displasia da válvula mitral (gatos e cães).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Persistência de ducto arterioso  (cães).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Defeito do septo ventricular, especialmente se complicado por insuficiência da válvula aórtica.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Insuficiência valvar aórtica secundária a endocardite (cães).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Anemia crônica e grave.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Administração inadvertida de fluidos de alto volume.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Administração de </a:t>
            </a:r>
            <a:r>
              <a:rPr kumimoji="0" lang="pt-PT" altLang="pt-PT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esteróides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(gatos, muitas vezes com cardiomiopatia hipertrófica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</a:rPr>
              <a:t>subjacente previamente assintomática [CMH]).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30527-3936-B58F-163E-E10C9006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611" y="167578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2E06B922-6630-E5C5-7602-8F1A4876B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841AE5A-4B28-811D-B10A-47C18AECF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118" y="5762162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13C6FF-C6B3-6FDB-343B-4A717E3D3AA8}"/>
              </a:ext>
            </a:extLst>
          </p:cNvPr>
          <p:cNvSpPr txBox="1">
            <a:spLocks/>
          </p:cNvSpPr>
          <p:nvPr/>
        </p:nvSpPr>
        <p:spPr bwMode="auto">
          <a:xfrm>
            <a:off x="1276191" y="1059345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80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manifestações clínicas da ICCE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E15BCA8-4CBD-9227-7133-482533D81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283" y="2592164"/>
            <a:ext cx="7280455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 charset="0"/>
                <a:ea typeface="Times New Roman" panose="02020603050405020304" pitchFamily="18" charset="0"/>
              </a:rPr>
              <a:t>4- Impedimento ao Enchimento do Ventrículo Esquerdo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lang="pt-PT" altLang="pt-PT" sz="2100" dirty="0">
              <a:solidFill>
                <a:srgbClr val="FF0000"/>
              </a:solidFill>
              <a:latin typeface="inherit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 charset="0"/>
                <a:ea typeface="Times New Roman" panose="02020603050405020304" pitchFamily="18" charset="0"/>
              </a:rPr>
              <a:t> 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Cardiomiopatia Restritiva (raro em cães, mais comum em gatos).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Estenose da veia pulmonar (raro).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Cardiomiopatia Hipertrófica.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Massas atriais esquerdas (por exemplo, tumor ou trombo).</a:t>
            </a:r>
            <a:r>
              <a:rPr kumimoji="0" lang="pt-PT" altLang="pt-P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  <a:cs typeface="Courier New" panose="02070309020205020404" pitchFamily="49" charset="0"/>
              </a:rPr>
              <a:t>Estenose mitral (raro). </a:t>
            </a:r>
            <a:endParaRPr kumimoji="0" lang="pt-PT" altLang="pt-P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pt-PT" altLang="pt-P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45C544B-680A-258E-B4D8-BD36A2C8F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611" y="167578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95F760AF-C1FD-1BF2-07BD-0C3B3E08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19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0AC16A6-D46E-2455-729C-568A4B8389F1}"/>
              </a:ext>
            </a:extLst>
          </p:cNvPr>
          <p:cNvSpPr txBox="1"/>
          <p:nvPr/>
        </p:nvSpPr>
        <p:spPr>
          <a:xfrm>
            <a:off x="2243037" y="2734991"/>
            <a:ext cx="6099858" cy="2142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2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5- Distúrbios do ritmo </a:t>
            </a:r>
            <a:endParaRPr lang="pt-PT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2000" dirty="0" err="1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Bradiarritmia</a:t>
            </a:r>
            <a:r>
              <a:rPr lang="pt-PT" sz="2000" dirty="0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(bloqueio atrioventricular de alto grau).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2000" dirty="0" err="1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Taquiarritmia</a:t>
            </a:r>
            <a:r>
              <a:rPr lang="pt-PT" sz="2000" dirty="0">
                <a:solidFill>
                  <a:srgbClr val="202124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(por exemplo, fibrilação atrial, taquicardia supraventricular sustentada, taquicardia ventricular).</a:t>
            </a:r>
            <a:endParaRPr lang="pt-PT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3A951BA-1F8D-D43B-F56E-EE83FD31260E}"/>
              </a:ext>
            </a:extLst>
          </p:cNvPr>
          <p:cNvSpPr txBox="1">
            <a:spLocks/>
          </p:cNvSpPr>
          <p:nvPr/>
        </p:nvSpPr>
        <p:spPr bwMode="auto">
          <a:xfrm>
            <a:off x="1563105" y="1074826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Principais Causas de manifestações clínicas da ICCE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482BD664-99ED-3CA5-46CE-C0C35CF79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55" y="5413842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D03BE59-0E9E-C357-E968-5C4F488D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611" y="167578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95473D1-E1D2-ABA8-277C-61768D7CE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32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" y="2115309"/>
            <a:ext cx="8821737" cy="448310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rgbClr val="FF0000"/>
                </a:solidFill>
              </a:rPr>
              <a:t>Sinais Congestivos – Direitos (↑ Pressão de Enchimento do Coração Direito)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Congestão do coração direito (provocando ↑ pressão venosa central e distensão da veia jugular) Congestão hepática e esplênica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Efusão pleural (provocando ↑ esforço respiratório, ortopneia, cianose)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Ascite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Pequena efusão pericárdica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Edema subcutâneo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600" dirty="0"/>
              <a:t>Arritmia cardíaca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74" y="1560821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608A163-0BDB-1278-A54F-7348A5695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095" y="5920835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9" name="Picture 4" descr="Dr. Pet dá dicas para garantir uma boa convivência entre gatos e cachorros  - Casa e Jardim | Pets">
            <a:extLst>
              <a:ext uri="{FF2B5EF4-FFF2-40B4-BE49-F238E27FC236}">
                <a16:creationId xmlns:a16="http://schemas.microsoft.com/office/drawing/2014/main" id="{E8D15F6D-4692-8856-22E2-5562D5040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922" y="0"/>
            <a:ext cx="3835078" cy="194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E6BB0E26-85AB-BD9D-33FA-928025E33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47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96" y="2234689"/>
            <a:ext cx="2138342" cy="2388622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72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Ascite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124" y="273050"/>
            <a:ext cx="4126808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5122" name="Picture 2" descr="img541744">
            <a:extLst>
              <a:ext uri="{FF2B5EF4-FFF2-40B4-BE49-F238E27FC236}">
                <a16:creationId xmlns:a16="http://schemas.microsoft.com/office/drawing/2014/main" id="{4FAA6CFC-602E-4154-CB07-F11A0FADA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742" y="1799588"/>
            <a:ext cx="7620000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862053A-15A2-6199-9D00-D1AD25785A3E}"/>
              </a:ext>
            </a:extLst>
          </p:cNvPr>
          <p:cNvSpPr txBox="1"/>
          <p:nvPr/>
        </p:nvSpPr>
        <p:spPr>
          <a:xfrm>
            <a:off x="5798915" y="6273478"/>
            <a:ext cx="368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</a:t>
            </a:r>
            <a:r>
              <a:rPr lang="pt-PT" b="0" i="0" dirty="0">
                <a:solidFill>
                  <a:srgbClr val="333333"/>
                </a:solidFill>
                <a:effectLst/>
                <a:latin typeface="ProximaNovaRgRegular"/>
              </a:rPr>
              <a:t>James W. Buchanan (2005)</a:t>
            </a:r>
            <a:endParaRPr lang="pt-PT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56FB55BE-FC16-E650-E6C5-7DCFAEE1C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57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4" y="1374906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Ascite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197" y="386513"/>
            <a:ext cx="500350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7170" name="Picture 2" descr="img541741">
            <a:extLst>
              <a:ext uri="{FF2B5EF4-FFF2-40B4-BE49-F238E27FC236}">
                <a16:creationId xmlns:a16="http://schemas.microsoft.com/office/drawing/2014/main" id="{6C78C0E0-ABB8-2233-27FF-2843EE942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314" y="1843302"/>
            <a:ext cx="7620000" cy="3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7B33019-40BB-2322-9771-0032D77BFC11}"/>
              </a:ext>
            </a:extLst>
          </p:cNvPr>
          <p:cNvSpPr txBox="1"/>
          <p:nvPr/>
        </p:nvSpPr>
        <p:spPr>
          <a:xfrm>
            <a:off x="5660018" y="6088812"/>
            <a:ext cx="368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</a:t>
            </a:r>
            <a:r>
              <a:rPr lang="pt-PT" b="0" i="0" dirty="0">
                <a:solidFill>
                  <a:srgbClr val="333333"/>
                </a:solidFill>
                <a:effectLst/>
                <a:latin typeface="ProximaNovaRgRegular"/>
              </a:rPr>
              <a:t>James W. Buchanan (2005)</a:t>
            </a:r>
            <a:endParaRPr lang="pt-PT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A02DB340-D3DB-7221-3620-E8CEE4B6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93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68" y="1894011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Pulso Venoso positivo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160" y="436693"/>
            <a:ext cx="4809713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7B33019-40BB-2322-9771-0032D77BFC11}"/>
              </a:ext>
            </a:extLst>
          </p:cNvPr>
          <p:cNvSpPr txBox="1"/>
          <p:nvPr/>
        </p:nvSpPr>
        <p:spPr>
          <a:xfrm>
            <a:off x="5787341" y="6001913"/>
            <a:ext cx="4363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</a:t>
            </a:r>
            <a:r>
              <a:rPr lang="pt-PT" dirty="0" err="1"/>
              <a:t>https</a:t>
            </a:r>
            <a:r>
              <a:rPr lang="pt-PT" dirty="0"/>
              <a:t>://</a:t>
            </a:r>
            <a:r>
              <a:rPr lang="pt-PT" dirty="0" err="1"/>
              <a:t>youtu.be</a:t>
            </a:r>
            <a:r>
              <a:rPr lang="pt-PT" dirty="0"/>
              <a:t>/q_1QpUVw_us</a:t>
            </a:r>
          </a:p>
        </p:txBody>
      </p:sp>
      <p:pic>
        <p:nvPicPr>
          <p:cNvPr id="7" name="Jugular pulse - YouTube-1.mp4">
            <a:hlinkClick r:id="" action="ppaction://media"/>
            <a:extLst>
              <a:ext uri="{FF2B5EF4-FFF2-40B4-BE49-F238E27FC236}">
                <a16:creationId xmlns:a16="http://schemas.microsoft.com/office/drawing/2014/main" id="{53ADDEA3-C798-82D4-5E6F-05DFF0CA9B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2160" y="1622496"/>
            <a:ext cx="6096000" cy="4110560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51A4F495-43C9-1C3B-D94C-C9ED22B24E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3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4" y="1998183"/>
            <a:ext cx="2647628" cy="4483100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45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5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5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500" dirty="0">
                <a:solidFill>
                  <a:srgbClr val="FF0000"/>
                </a:solidFill>
              </a:rPr>
              <a:t>Pulso venoso  positivo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735" y="376762"/>
            <a:ext cx="497205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7B33019-40BB-2322-9771-0032D77BFC11}"/>
              </a:ext>
            </a:extLst>
          </p:cNvPr>
          <p:cNvSpPr txBox="1"/>
          <p:nvPr/>
        </p:nvSpPr>
        <p:spPr>
          <a:xfrm>
            <a:off x="4972050" y="5877533"/>
            <a:ext cx="430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</a:t>
            </a:r>
            <a:r>
              <a:rPr lang="pt-PT" dirty="0" err="1"/>
              <a:t>https</a:t>
            </a:r>
            <a:r>
              <a:rPr lang="pt-PT" dirty="0"/>
              <a:t>://</a:t>
            </a:r>
            <a:r>
              <a:rPr lang="pt-PT" dirty="0" err="1"/>
              <a:t>youtu.be</a:t>
            </a:r>
            <a:r>
              <a:rPr lang="pt-PT" dirty="0"/>
              <a:t>/Yl8hStHZ_9M</a:t>
            </a:r>
          </a:p>
        </p:txBody>
      </p:sp>
      <p:pic>
        <p:nvPicPr>
          <p:cNvPr id="9" name="Jugular distension and pulsation in a dog - YouTube.mp4">
            <a:hlinkClick r:id="" action="ppaction://media"/>
            <a:extLst>
              <a:ext uri="{FF2B5EF4-FFF2-40B4-BE49-F238E27FC236}">
                <a16:creationId xmlns:a16="http://schemas.microsoft.com/office/drawing/2014/main" id="{35F0DA4C-AE72-F452-F87E-03AF3B52BB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9585" y="1856690"/>
            <a:ext cx="3886200" cy="3144620"/>
          </a:xfrm>
          <a:prstGeom prst="rect">
            <a:avLst/>
          </a:prstGeom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C194CF16-5861-C243-3292-6F2A3B8B0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3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898" y="2148654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Pulso venoso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16" y="1302727"/>
            <a:ext cx="3725864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3995170-E5A4-6A6C-6448-59CE7BFD3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0" y="0"/>
            <a:ext cx="3924300" cy="65913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7381F773-F891-04B5-5163-FF7074C0E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92" y="5279048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(2014)</a:t>
            </a:r>
            <a:endParaRPr lang="en-US" sz="1200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407C20DF-815F-F9F6-6F92-88C0A050F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63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268" y="2044482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Edema periférico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045" y="434329"/>
            <a:ext cx="408701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625934F9-14D2-5894-FDCA-C7F4EEE5F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325" y="1806871"/>
            <a:ext cx="6667018" cy="3713625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334ED4-CCD6-B445-B08D-8C3F5B21B82E}"/>
              </a:ext>
            </a:extLst>
          </p:cNvPr>
          <p:cNvSpPr txBox="1"/>
          <p:nvPr/>
        </p:nvSpPr>
        <p:spPr>
          <a:xfrm>
            <a:off x="5876081" y="5714965"/>
            <a:ext cx="339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e-</a:t>
            </a:r>
            <a:r>
              <a:rPr lang="pt-PT" dirty="0" err="1"/>
              <a:t>learning.up.pt</a:t>
            </a:r>
            <a:endParaRPr lang="pt-PT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74A8750C-DD9A-FBDE-07EF-3C279BCEF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56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898" y="2148654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15" y="1302727"/>
            <a:ext cx="408701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8" name="Picture 4" descr="efusao necropsia livro .jpg">
            <a:extLst>
              <a:ext uri="{FF2B5EF4-FFF2-40B4-BE49-F238E27FC236}">
                <a16:creationId xmlns:a16="http://schemas.microsoft.com/office/drawing/2014/main" id="{BC6087F9-2C87-B147-6511-63A2AA2FD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37" y="273050"/>
            <a:ext cx="7586764" cy="554957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89ADD381-18B1-4DD2-63DD-5786BD99552E}"/>
              </a:ext>
            </a:extLst>
          </p:cNvPr>
          <p:cNvSpPr txBox="1"/>
          <p:nvPr/>
        </p:nvSpPr>
        <p:spPr>
          <a:xfrm>
            <a:off x="5304959" y="5995503"/>
            <a:ext cx="5118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Marcondes Santos ,M; Fragata F S (2012)</a:t>
            </a:r>
            <a:endParaRPr lang="en-US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7826C14D-E982-23CE-C873-E74DA7B4B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14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101" y="1506483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103" y="279139"/>
            <a:ext cx="4604047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89ADD381-18B1-4DD2-63DD-5786BD99552E}"/>
              </a:ext>
            </a:extLst>
          </p:cNvPr>
          <p:cNvSpPr txBox="1"/>
          <p:nvPr/>
        </p:nvSpPr>
        <p:spPr>
          <a:xfrm>
            <a:off x="4972050" y="6350108"/>
            <a:ext cx="582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Marcondes Santos ,M; Fragata F S (2012)</a:t>
            </a:r>
            <a:endParaRPr lang="en-US" dirty="0"/>
          </a:p>
        </p:txBody>
      </p:sp>
      <p:pic>
        <p:nvPicPr>
          <p:cNvPr id="2" name="Picture 1" descr="toracocentese 2 .jpg">
            <a:extLst>
              <a:ext uri="{FF2B5EF4-FFF2-40B4-BE49-F238E27FC236}">
                <a16:creationId xmlns:a16="http://schemas.microsoft.com/office/drawing/2014/main" id="{8B1BE2E5-9325-2533-24CF-A4F9925FE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886" y="1506483"/>
            <a:ext cx="8005059" cy="4739160"/>
          </a:xfrm>
          <a:prstGeom prst="rect">
            <a:avLst/>
          </a:prstGeom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26A4B69D-68F7-37FC-25CF-14CB17E3D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66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93" y="1610656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538" y="270272"/>
            <a:ext cx="477737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89ADD381-18B1-4DD2-63DD-5786BD99552E}"/>
              </a:ext>
            </a:extLst>
          </p:cNvPr>
          <p:cNvSpPr txBox="1"/>
          <p:nvPr/>
        </p:nvSpPr>
        <p:spPr>
          <a:xfrm>
            <a:off x="4972050" y="6174979"/>
            <a:ext cx="482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Marcondes Santos ,M; Fragata F S (2012)</a:t>
            </a:r>
            <a:endParaRPr lang="en-US" dirty="0"/>
          </a:p>
        </p:txBody>
      </p:sp>
      <p:pic>
        <p:nvPicPr>
          <p:cNvPr id="6" name="Picture 2" descr="toracocentese .jpg">
            <a:extLst>
              <a:ext uri="{FF2B5EF4-FFF2-40B4-BE49-F238E27FC236}">
                <a16:creationId xmlns:a16="http://schemas.microsoft.com/office/drawing/2014/main" id="{A8718759-EF9C-7FA9-E266-28C6FC5B2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35" y="1450182"/>
            <a:ext cx="6845168" cy="4483100"/>
          </a:xfrm>
          <a:prstGeom prst="rect">
            <a:avLst/>
          </a:prstGeom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A167FBE8-AE12-7DE6-9D4F-466D4A5A5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95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46601" y="5572139"/>
            <a:ext cx="522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Colocação de tubo torácico</a:t>
            </a:r>
          </a:p>
          <a:p>
            <a:r>
              <a:rPr lang="en-US" dirty="0"/>
              <a:t>Marcondes Santos, M; Fragata F S (2012)  </a:t>
            </a:r>
          </a:p>
        </p:txBody>
      </p:sp>
      <p:pic>
        <p:nvPicPr>
          <p:cNvPr id="7" name="Picture 6" descr="tubo torax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683" y="623892"/>
            <a:ext cx="6747854" cy="47311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755624-4910-88B4-0E3A-F76F29FE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39" y="2600819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C98AF2B-2EF5-62AD-8CCC-3FACE65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11" y="1662606"/>
            <a:ext cx="2973454" cy="938213"/>
          </a:xfrm>
        </p:spPr>
        <p:txBody>
          <a:bodyPr/>
          <a:lstStyle/>
          <a:p>
            <a:pPr eaLnBrk="1" hangingPunct="1"/>
            <a:r>
              <a:rPr lang="en-US" sz="2000" dirty="0" err="1">
                <a:latin typeface="Trebuchet MS" charset="0"/>
              </a:rPr>
              <a:t>Manifestações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clínicas</a:t>
            </a:r>
            <a:r>
              <a:rPr lang="en-US" sz="2000" dirty="0">
                <a:latin typeface="Trebuchet MS" charset="0"/>
              </a:rPr>
              <a:t> de </a:t>
            </a:r>
            <a:r>
              <a:rPr lang="en-US" sz="2000" dirty="0" err="1">
                <a:latin typeface="Trebuchet MS" charset="0"/>
              </a:rPr>
              <a:t>doenças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cardíacas</a:t>
            </a:r>
            <a:r>
              <a:rPr lang="en-US" sz="20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3C74C58F-283D-32CF-684A-4C59FD1F6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29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62950" y="5645203"/>
            <a:ext cx="522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Colocação de tubo torácico</a:t>
            </a:r>
          </a:p>
          <a:p>
            <a:r>
              <a:rPr lang="en-US" dirty="0"/>
              <a:t>Marcondes Santos, M; Fragata F S (2012)  </a:t>
            </a:r>
          </a:p>
        </p:txBody>
      </p:sp>
      <p:pic>
        <p:nvPicPr>
          <p:cNvPr id="2" name="Picture 1" descr="tubo torax 2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374" y="439145"/>
            <a:ext cx="6196224" cy="48103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460C3-D737-7799-FD05-EDE66D184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466" y="2508025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E5AE1C-9E3F-E14F-7DD3-52ED7DFD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938" y="1569812"/>
            <a:ext cx="2973454" cy="938213"/>
          </a:xfrm>
        </p:spPr>
        <p:txBody>
          <a:bodyPr/>
          <a:lstStyle/>
          <a:p>
            <a:pPr eaLnBrk="1" hangingPunct="1"/>
            <a:r>
              <a:rPr lang="en-US" sz="2000" dirty="0" err="1">
                <a:latin typeface="Trebuchet MS" charset="0"/>
              </a:rPr>
              <a:t>Manifestações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clínicas</a:t>
            </a:r>
            <a:r>
              <a:rPr lang="en-US" sz="2000" dirty="0">
                <a:latin typeface="Trebuchet MS" charset="0"/>
              </a:rPr>
              <a:t> de </a:t>
            </a:r>
            <a:r>
              <a:rPr lang="en-US" sz="2000" dirty="0" err="1">
                <a:latin typeface="Trebuchet MS" charset="0"/>
              </a:rPr>
              <a:t>doenças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cardíacas</a:t>
            </a:r>
            <a:r>
              <a:rPr lang="en-US" sz="2000" dirty="0">
                <a:latin typeface="Trebuchet MS" charset="0"/>
              </a:rPr>
              <a:t>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7E0AFAC2-8AFB-9334-57D7-DE08C64C8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98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91514" y="5634570"/>
            <a:ext cx="522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Colocação de tubo torácico</a:t>
            </a:r>
          </a:p>
          <a:p>
            <a:r>
              <a:rPr lang="en-US" dirty="0"/>
              <a:t>Marcondes Santos, M; Fragata F S (2012)  </a:t>
            </a:r>
          </a:p>
        </p:txBody>
      </p:sp>
      <p:pic>
        <p:nvPicPr>
          <p:cNvPr id="3" name="Picture 2" descr="tubo torax 3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42" y="577099"/>
            <a:ext cx="6940285" cy="47927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BB3318-89DA-702A-D00B-7A6D93A4F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861" y="2435785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pleural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B84544-9DCE-A825-B918-D11756D5E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64" y="1722993"/>
            <a:ext cx="2973454" cy="938213"/>
          </a:xfrm>
        </p:spPr>
        <p:txBody>
          <a:bodyPr/>
          <a:lstStyle/>
          <a:p>
            <a:pPr eaLnBrk="1" hangingPunct="1"/>
            <a:r>
              <a:rPr lang="en-US" sz="2000" dirty="0" err="1">
                <a:latin typeface="Trebuchet MS" charset="0"/>
              </a:rPr>
              <a:t>Manifestações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clínicas</a:t>
            </a:r>
            <a:r>
              <a:rPr lang="en-US" sz="2000" dirty="0">
                <a:latin typeface="Trebuchet MS" charset="0"/>
              </a:rPr>
              <a:t> de </a:t>
            </a:r>
            <a:r>
              <a:rPr lang="en-US" sz="2000" dirty="0" err="1">
                <a:latin typeface="Trebuchet MS" charset="0"/>
              </a:rPr>
              <a:t>doenças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cardíacas</a:t>
            </a:r>
            <a:r>
              <a:rPr lang="en-US" sz="2000" dirty="0">
                <a:latin typeface="Trebuchet MS" charset="0"/>
              </a:rPr>
              <a:t>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F8C1A9AE-B22F-E8F7-B33E-F060472AD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50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438" y="2115066"/>
            <a:ext cx="2844398" cy="44831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 – Direitos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Efusão pericárdica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96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F964F28-3ED2-C504-34CA-8A6C326E5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9762" y="28644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5410223-F149-C3C3-8C86-2AA94558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162" y="2013519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BA9D10E4-BFE4-4567-2E34-5A6970487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9762" y="28644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0D3DFD65-8BCF-0C6A-6490-5C404B063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162" y="2013519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B6651DD-D134-E277-58CB-F064B2861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9762" y="28644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D3F6207-41CB-0E81-C4F0-6413A21CB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162" y="2013519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207C35F-3CE3-8738-CB17-B34F6FCAA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9762" y="28644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6AB185A-0397-3E04-D804-B67D7035A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162" y="2013519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11B101E-F0D2-2337-CEF9-99A67F4F1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9762" y="28644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5B75DA9-1519-A3AA-6659-9A0411AE1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162" y="2013519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EC5AB743-FA9B-AD82-951C-763A31329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5141213"/>
            <a:ext cx="36245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Marcondes Santos ,M; Fragata F S (2012)</a:t>
            </a:r>
            <a:endParaRPr lang="en-US" sz="1400" dirty="0"/>
          </a:p>
        </p:txBody>
      </p:sp>
      <p:pic>
        <p:nvPicPr>
          <p:cNvPr id="20" name="Imagem 19" descr="Uma imagem contendo pessoa, no interior, homem, usando&#10;&#10;Descrição gerada automaticamente">
            <a:extLst>
              <a:ext uri="{FF2B5EF4-FFF2-40B4-BE49-F238E27FC236}">
                <a16:creationId xmlns:a16="http://schemas.microsoft.com/office/drawing/2014/main" id="{081F8E0C-0C84-177D-74E6-D0995C7F5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020" y="88361"/>
            <a:ext cx="5214030" cy="6681278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D9345E30-9AF7-EDF9-3E43-FDD2FA63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545" y="1445194"/>
            <a:ext cx="2973454" cy="938213"/>
          </a:xfrm>
        </p:spPr>
        <p:txBody>
          <a:bodyPr/>
          <a:lstStyle/>
          <a:p>
            <a:pPr eaLnBrk="1" hangingPunct="1"/>
            <a:r>
              <a:rPr lang="en-US" sz="2000" dirty="0" err="1">
                <a:latin typeface="Trebuchet MS" charset="0"/>
              </a:rPr>
              <a:t>Manifestações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clínicas</a:t>
            </a:r>
            <a:r>
              <a:rPr lang="en-US" sz="2000" dirty="0">
                <a:latin typeface="Trebuchet MS" charset="0"/>
              </a:rPr>
              <a:t> de </a:t>
            </a:r>
            <a:r>
              <a:rPr lang="en-US" sz="2000" dirty="0" err="1">
                <a:latin typeface="Trebuchet MS" charset="0"/>
              </a:rPr>
              <a:t>doenças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cardíacas</a:t>
            </a:r>
            <a:r>
              <a:rPr lang="en-US" sz="2000" dirty="0">
                <a:latin typeface="Trebuchet MS" charset="0"/>
              </a:rPr>
              <a:t>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E887F0B-D113-08CD-918A-50E934117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41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0B920EE-1FD5-DCF2-6FF5-C89EECB488A6}"/>
              </a:ext>
            </a:extLst>
          </p:cNvPr>
          <p:cNvSpPr txBox="1"/>
          <p:nvPr/>
        </p:nvSpPr>
        <p:spPr>
          <a:xfrm>
            <a:off x="1684115" y="2308821"/>
            <a:ext cx="6858000" cy="28366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1- Disfunção do Ventrículo direito (Falha da bomba -</a:t>
            </a:r>
            <a:r>
              <a:rPr lang="pt-PT" sz="1800" dirty="0" err="1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miocárdica</a:t>
            </a:r>
            <a:r>
              <a:rPr lang="pt-PT" sz="1800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pt-PT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Cardiomiopatia dilatada idiopática (CMD). 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Cardiomiopatia </a:t>
            </a:r>
            <a:r>
              <a:rPr lang="pt-PT" sz="1800" dirty="0" err="1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Arritmogênica</a:t>
            </a: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do Ventrículo Direito.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Cardiomiopatia hipertrófica (gatos).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Cardiomiopatia restritiva (gatos).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 err="1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Cardiotoxicidade</a:t>
            </a: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da </a:t>
            </a:r>
            <a:r>
              <a:rPr lang="pt-PT" sz="1800" dirty="0" err="1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doxorrubicina</a:t>
            </a: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. </a:t>
            </a:r>
          </a:p>
          <a:p>
            <a:pPr>
              <a:lnSpc>
                <a:spcPts val="27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PT" sz="1800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Hipertireoidismo crônico.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96B5954-E787-4DFA-D2FF-A80A2851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8900" y="204652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934F9D-42EB-3E36-9A38-10D5787401CF}"/>
              </a:ext>
            </a:extLst>
          </p:cNvPr>
          <p:cNvSpPr txBox="1">
            <a:spLocks/>
          </p:cNvSpPr>
          <p:nvPr/>
        </p:nvSpPr>
        <p:spPr bwMode="auto">
          <a:xfrm>
            <a:off x="1582155" y="815137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Principais Causas de manifestações clínicas da ICCD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CE6ABB4-F627-241F-66CE-974A40F17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55" y="5413842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538F5C2-94C4-DBBF-D4B5-6875883F9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94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96B5954-E787-4DFA-D2FF-A80A2851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28" y="335665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934F9D-42EB-3E36-9A38-10D5787401CF}"/>
              </a:ext>
            </a:extLst>
          </p:cNvPr>
          <p:cNvSpPr txBox="1">
            <a:spLocks/>
          </p:cNvSpPr>
          <p:nvPr/>
        </p:nvSpPr>
        <p:spPr bwMode="auto">
          <a:xfrm>
            <a:off x="1466408" y="1307532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Principais Causas de manifestações clínicas da ICCD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E93C6CD-1634-C1C6-981D-3148359D9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292" y="2934189"/>
            <a:ext cx="7901009" cy="19851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PT" sz="2100" dirty="0">
                <a:solidFill>
                  <a:srgbClr val="FF0000"/>
                </a:solidFill>
                <a:latin typeface="inherit" charset="0"/>
                <a:ea typeface="Times New Roman" panose="02020603050405020304" pitchFamily="18" charset="0"/>
              </a:rPr>
              <a:t>2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 charset="0"/>
                <a:ea typeface="Times New Roman" panose="02020603050405020304" pitchFamily="18" charset="0"/>
              </a:rPr>
              <a:t>- Sobrecarga de volume do ventrículo direito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1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Insuficiência crônica da valva atrioventricular (AV) (mitral ± tricúspide)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por degeneração valvar mixomatosa.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Displasia da valva tricúspide.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Grande defeito de septo atrial.</a:t>
            </a:r>
            <a:r>
              <a:rPr kumimoji="0" lang="pt-PT" altLang="pt-P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P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4BA1A1F-4A5B-603F-EF41-60A8A43F0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55" y="5413842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73B6B1D-4431-F285-96FD-7D91DB8A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50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96B5954-E787-4DFA-D2FF-A80A2851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28" y="335665"/>
            <a:ext cx="4682392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934F9D-42EB-3E36-9A38-10D5787401CF}"/>
              </a:ext>
            </a:extLst>
          </p:cNvPr>
          <p:cNvSpPr txBox="1">
            <a:spLocks/>
          </p:cNvSpPr>
          <p:nvPr/>
        </p:nvSpPr>
        <p:spPr bwMode="auto">
          <a:xfrm>
            <a:off x="1362236" y="1068516"/>
            <a:ext cx="6779790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7200" dirty="0">
                <a:solidFill>
                  <a:srgbClr val="FF0000"/>
                </a:solidFill>
              </a:rPr>
              <a:t>Principais Causas de manifestações clínicas da ICCD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A1BFF3D-A484-12FE-EB32-162C3667D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08" y="2270905"/>
            <a:ext cx="7287893" cy="3600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 charset="0"/>
                <a:ea typeface="Times New Roman" panose="02020603050405020304" pitchFamily="18" charset="0"/>
              </a:rPr>
              <a:t>3- Sobrecarga de pressão do ventrículo direito.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Dirofilariose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Doença pulmonar obstrutiva crônica com hipertensão pulmonar.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</a:t>
            </a:r>
            <a:r>
              <a:rPr kumimoji="0" lang="pt-PT" altLang="pt-PT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Tromboembolismo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 pulmonar.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Estenose pulmonar.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Tetralogia de </a:t>
            </a:r>
            <a:r>
              <a:rPr kumimoji="0" lang="pt-PT" altLang="pt-PT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Fallot</a:t>
            </a: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Tumores do ventrículo direito.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Tumores da base do coração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(ocasionalmente, compressão da artéria pulmonar).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 charset="0"/>
                <a:ea typeface="Times New Roman" panose="02020603050405020304" pitchFamily="18" charset="0"/>
              </a:rPr>
              <a:t>Hipertensão pulmonar primária.</a:t>
            </a:r>
            <a:r>
              <a:rPr kumimoji="0" lang="pt-PT" altLang="pt-P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P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C64A49F-850A-8FE1-717A-7CCE46C51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425" y="6153003"/>
            <a:ext cx="372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Tilley, LP et al (2021)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1F3D0FCF-A3C7-F577-7121-78CFF1681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49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987" y="1644288"/>
            <a:ext cx="10970026" cy="4483100"/>
          </a:xfrm>
        </p:spPr>
        <p:txBody>
          <a:bodyPr rtlCol="0">
            <a:normAutofit fontScale="6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>
                <a:solidFill>
                  <a:srgbClr val="FF0000"/>
                </a:solidFill>
              </a:rPr>
              <a:t>Sinais Congestivos- Insuficiência </a:t>
            </a:r>
            <a:r>
              <a:rPr lang="pt-PT" sz="3700" dirty="0" err="1">
                <a:solidFill>
                  <a:srgbClr val="FF0000"/>
                </a:solidFill>
              </a:rPr>
              <a:t>Biventricular</a:t>
            </a:r>
            <a:r>
              <a:rPr lang="pt-PT" sz="3700" dirty="0">
                <a:solidFill>
                  <a:srgbClr val="FF0000"/>
                </a:solidFill>
              </a:rPr>
              <a:t> (Esquerda e direita)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37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299" y="1175181"/>
            <a:ext cx="5653485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D593AEB-5E9A-7BD5-53D2-089FAAA5FEF9}"/>
              </a:ext>
            </a:extLst>
          </p:cNvPr>
          <p:cNvSpPr txBox="1"/>
          <p:nvPr/>
        </p:nvSpPr>
        <p:spPr>
          <a:xfrm>
            <a:off x="1569511" y="4121337"/>
            <a:ext cx="139458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ICC Crônica Esquerda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98EF56C-E0B8-0650-6C75-9E1A36592D98}"/>
              </a:ext>
            </a:extLst>
          </p:cNvPr>
          <p:cNvSpPr txBox="1"/>
          <p:nvPr/>
        </p:nvSpPr>
        <p:spPr>
          <a:xfrm>
            <a:off x="4517477" y="4098276"/>
            <a:ext cx="14771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Hipertensão Pulmonar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728F371-0416-6F36-E9E0-4D30F9462BE9}"/>
              </a:ext>
            </a:extLst>
          </p:cNvPr>
          <p:cNvSpPr txBox="1"/>
          <p:nvPr/>
        </p:nvSpPr>
        <p:spPr>
          <a:xfrm>
            <a:off x="7547984" y="3844337"/>
            <a:ext cx="18622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Sinais de Congestão e sobrecarga Direita 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C0413E44-A6F7-BD41-B7F9-0AD2EC437AFD}"/>
              </a:ext>
            </a:extLst>
          </p:cNvPr>
          <p:cNvCxnSpPr/>
          <p:nvPr/>
        </p:nvCxnSpPr>
        <p:spPr>
          <a:xfrm>
            <a:off x="3333509" y="4444501"/>
            <a:ext cx="70605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2D79F87-C6EB-ED51-BE12-7D455A30F6FB}"/>
              </a:ext>
            </a:extLst>
          </p:cNvPr>
          <p:cNvCxnSpPr/>
          <p:nvPr/>
        </p:nvCxnSpPr>
        <p:spPr>
          <a:xfrm>
            <a:off x="6449028" y="4444501"/>
            <a:ext cx="70605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8">
            <a:extLst>
              <a:ext uri="{FF2B5EF4-FFF2-40B4-BE49-F238E27FC236}">
                <a16:creationId xmlns:a16="http://schemas.microsoft.com/office/drawing/2014/main" id="{98A0CEFE-F815-F3B2-5B98-CEDA5D2F9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784" y="5849575"/>
            <a:ext cx="4445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(2020); Tilley, L P et al (2021)</a:t>
            </a:r>
            <a:endParaRPr lang="en-US" sz="1200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87B43191-4E05-2F93-C546-9021E5BA5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13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0" y="1713960"/>
            <a:ext cx="8821737" cy="448310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rgbClr val="FF0000"/>
                </a:solidFill>
              </a:rPr>
              <a:t>Sinais de Baixo Débito Cardíaco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rgbClr val="FF0000"/>
                </a:solidFill>
              </a:rPr>
              <a:t> </a:t>
            </a:r>
            <a:r>
              <a:rPr lang="pt-PT" sz="9600" dirty="0">
                <a:solidFill>
                  <a:schemeClr val="tx1"/>
                </a:solidFill>
              </a:rPr>
              <a:t>Cansaço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chemeClr val="tx1"/>
                </a:solidFill>
              </a:rPr>
              <a:t>Fraqueza aos exercícios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chemeClr val="tx1"/>
                </a:solidFill>
              </a:rPr>
              <a:t>Síncope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chemeClr val="tx1"/>
                </a:solidFill>
              </a:rPr>
              <a:t> Azotemia pré-renal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chemeClr val="tx1"/>
                </a:solidFill>
              </a:rPr>
              <a:t>Cianose (por fraca circulação periférica)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chemeClr val="tx1"/>
                </a:solidFill>
              </a:rPr>
              <a:t>Arritmia cardíaca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pt-PT" sz="9600" dirty="0">
                <a:solidFill>
                  <a:schemeClr val="tx1"/>
                </a:solidFill>
              </a:rPr>
              <a:t>Com a progressão da IC crônica- perda do peso, </a:t>
            </a:r>
            <a:r>
              <a:rPr lang="pt-PT" sz="9600" dirty="0" err="1">
                <a:solidFill>
                  <a:schemeClr val="tx1"/>
                </a:solidFill>
              </a:rPr>
              <a:t>hiporexia</a:t>
            </a:r>
            <a:endParaRPr lang="pt-PT" sz="9600" dirty="0">
              <a:solidFill>
                <a:schemeClr val="tx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31" y="1244854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24E53460-CB6E-7912-95A0-2B574AB0A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334" y="6058153"/>
            <a:ext cx="4445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(2020); Tilley, L P et al (2021)</a:t>
            </a:r>
            <a:endParaRPr lang="en-US" sz="12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85A4ABDB-7AF1-AC4D-6B68-E354B94F5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51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663" y="2833892"/>
            <a:ext cx="3608327" cy="2790829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9600" dirty="0">
                <a:solidFill>
                  <a:srgbClr val="FF0000"/>
                </a:solidFill>
              </a:rPr>
              <a:t>Síncope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63" y="1233279"/>
            <a:ext cx="423097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317260-9B51-C111-2DD9-22AD6E051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1" y="546100"/>
            <a:ext cx="5164477" cy="600886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542C657-6844-D3A3-E796-A17E0C9A4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92" y="5279048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(2014)</a:t>
            </a:r>
            <a:endParaRPr lang="en-US" sz="1200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FEC2BF46-9CA1-B2B6-5497-023C170BB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03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823" y="2390568"/>
            <a:ext cx="8821737" cy="3518704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Bradiarritmias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secundárias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bloqueio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AV de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terceiro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grau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bloqueio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sinusal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doença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da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síndrome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sinusal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paralisia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atrial)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72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Taquiarritmia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taquicardia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paroxística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atrial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ou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ventricular,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taquicardia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supraventricular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reentrante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fibrilação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atrial)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Obstrução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congênita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fluxo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ventricular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estenose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pulmonar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estenose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subaórtica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Obstrução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adquirida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fluxo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ventricular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verme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coração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-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Dirofilariose</a:t>
            </a:r>
            <a:endParaRPr lang="en-US" sz="72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245" y="263524"/>
            <a:ext cx="497205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DCC31E-A4A5-F459-83BA-131BE80C72D1}"/>
              </a:ext>
            </a:extLst>
          </p:cNvPr>
          <p:cNvSpPr txBox="1">
            <a:spLocks/>
          </p:cNvSpPr>
          <p:nvPr/>
        </p:nvSpPr>
        <p:spPr bwMode="auto">
          <a:xfrm>
            <a:off x="1765299" y="1157197"/>
            <a:ext cx="6927287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Síncope ou Fraqueza intermitente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ED26DDF-D141-CA21-9FB5-D95892CC0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118" y="6235297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D1D364C9-5124-6ACE-7D82-CF130A7AA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66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0" y="2755681"/>
            <a:ext cx="8821737" cy="3205281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Hipertensão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pulmonar</a:t>
            </a:r>
            <a:endParaRPr lang="en-US" sz="55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Cardiopatia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hipertrófica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obstrutiva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tumores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intracardíacos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trombos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Doença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cianótica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coração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tetralogia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Fallot,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hipertensão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pulmonar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shunt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invertido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como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na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persistência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ducto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arterioso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Débito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baixo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(grave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insuficiência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valvar,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cardiomiopatia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dilatada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inflamação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 </a:t>
            </a:r>
            <a:r>
              <a:rPr lang="en-US" sz="5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miocárdio</a:t>
            </a:r>
            <a:r>
              <a:rPr lang="en-US" sz="55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936" y="142999"/>
            <a:ext cx="4219570" cy="938213"/>
          </a:xfrm>
        </p:spPr>
        <p:txBody>
          <a:bodyPr/>
          <a:lstStyle/>
          <a:p>
            <a:pPr eaLnBrk="1" hangingPunct="1"/>
            <a:r>
              <a:rPr lang="en-US" sz="2400" dirty="0" err="1">
                <a:latin typeface="Trebuchet MS" charset="0"/>
              </a:rPr>
              <a:t>Manifestações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clínicas</a:t>
            </a:r>
            <a:r>
              <a:rPr lang="en-US" sz="2400" dirty="0">
                <a:latin typeface="Trebuchet MS" charset="0"/>
              </a:rPr>
              <a:t> de </a:t>
            </a:r>
            <a:r>
              <a:rPr lang="en-US" sz="2400" dirty="0" err="1">
                <a:latin typeface="Trebuchet MS" charset="0"/>
              </a:rPr>
              <a:t>doenças</a:t>
            </a:r>
            <a:r>
              <a:rPr lang="en-US" sz="2400" dirty="0">
                <a:latin typeface="Trebuchet MS" charset="0"/>
              </a:rPr>
              <a:t> </a:t>
            </a:r>
            <a:r>
              <a:rPr lang="en-US" sz="2400" dirty="0" err="1">
                <a:latin typeface="Trebuchet MS" charset="0"/>
              </a:rPr>
              <a:t>cardíacas</a:t>
            </a:r>
            <a:r>
              <a:rPr lang="en-US" sz="24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A73D6E-FB6E-AA87-16E1-ABE266A069D9}"/>
              </a:ext>
            </a:extLst>
          </p:cNvPr>
          <p:cNvSpPr txBox="1">
            <a:spLocks/>
          </p:cNvSpPr>
          <p:nvPr/>
        </p:nvSpPr>
        <p:spPr bwMode="auto">
          <a:xfrm>
            <a:off x="1765299" y="1157197"/>
            <a:ext cx="6927287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Síncope ou Fraqueza intermitente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560B3245-E197-47F0-8DE2-0A7DA48C8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487" y="6262896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53E15497-AA37-C499-0F07-CA8CAF57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03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age114image13173968">
            <a:extLst>
              <a:ext uri="{FF2B5EF4-FFF2-40B4-BE49-F238E27FC236}">
                <a16:creationId xmlns:a16="http://schemas.microsoft.com/office/drawing/2014/main" id="{D9916081-B9C6-F7A1-3A67-23EC4AAB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3DD46BC-EAE0-45EB-262A-72172805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7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9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1"/>
              </a:rPr>
              <a:t>INSUFICIÊNCIA CARDÍACA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22969F4-BF54-98AB-4DE7-7099230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2"/>
              </a:rPr>
              <a:t>Insuﬁciência Cardíaca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 é a incapacidade do coração em adequar sua ejeção às necessidades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4AB3444-3131-7B61-5E17-A8DABDAB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80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3"/>
              </a:rPr>
              <a:t>metabólicas do organismo, ou fazê-la somente através de elevadas pressões de enchimento.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99B8D9AA-5A9E-99A3-BF1C-30636972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9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CONCEITOS BÁSICOS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5221EE7A-93B2-AD59-C1FF-15540F01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520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É a força o carga exercida no miocárdio no ﬁnal da diástole (estiramento de ﬁbras). Refere-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581B0D3-B5B1-82DB-C769-4D4624C95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49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se ao máximo de estresse da parede do ventrículo, quando está cheio de sangue (pressão diastólica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E16B7B1-CB70-4F0B-22DF-96FFD88CB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2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ﬁnal). O aumento da pré-carga é por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.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332D5D37-9F68-FFC1-A6F1-BB2AC578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136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B555CAA5-56FF-6C28-0C87-8B2E084C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8338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ejetar seu volume sanguíneo. É a diﬁculdade enfrentada pelo ventrículo durante o processo de ejeção. </a:t>
            </a:r>
            <a:endParaRPr kumimoji="0" lang="pt-PT" altLang="pt-PT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FA39C4F-6526-8FAE-E58E-90109D8C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23263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kumimoji="0" lang="pt-PT" altLang="pt-PT" sz="2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1EE76-F6C9-A46B-9004-F622B9110A31}"/>
              </a:ext>
            </a:extLst>
          </p:cNvPr>
          <p:cNvSpPr txBox="1"/>
          <p:nvPr/>
        </p:nvSpPr>
        <p:spPr>
          <a:xfrm>
            <a:off x="369342365" y="1374906"/>
            <a:ext cx="7420876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Pré-Carga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É a força ou carga exercida no miocárdio no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da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diástol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(pressão diastólica </a:t>
            </a:r>
          </a:p>
          <a:p>
            <a:pPr algn="l"/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ﬁnal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). O aumento da pré-carga é por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6"/>
              </a:rPr>
              <a:t>hipervolemia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ou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congestão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Pós-Carga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: Refere-se a resistência, impedância ou pressão que os ventrículos tem que exercer para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ejetar seu volume sanguíneo. É a </a:t>
            </a:r>
            <a:r>
              <a:rPr lang="pt-PT" b="0" i="0" dirty="0" err="1">
                <a:solidFill>
                  <a:srgbClr val="000000"/>
                </a:solidFill>
                <a:effectLst/>
                <a:latin typeface="ff5"/>
              </a:rPr>
              <a:t>diﬁculdade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enfrentada pelo ventrículo durante o processo de ejeção. 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fator que mais interfere na pós-carga é a </a:t>
            </a:r>
            <a:r>
              <a:rPr lang="pt-PT" b="0" i="0" dirty="0">
                <a:solidFill>
                  <a:srgbClr val="000000"/>
                </a:solidFill>
                <a:effectLst/>
                <a:latin typeface="ff6"/>
              </a:rPr>
              <a:t>resistência vascular periférica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.</a:t>
            </a: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4"/>
              </a:rPr>
              <a:t>Débito Cardíaco</a:t>
            </a:r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 (media absoluta): É a quantidade de sangue bombeado pelo coração por um minuto. </a:t>
            </a:r>
            <a:endParaRPr lang="pt-PT" b="0" i="0" dirty="0">
              <a:solidFill>
                <a:srgbClr val="000000"/>
              </a:solidFill>
              <a:effectLst/>
              <a:latin typeface="ff4"/>
            </a:endParaRPr>
          </a:p>
          <a:p>
            <a:pPr algn="l"/>
            <a:r>
              <a:rPr lang="pt-PT" b="0" i="0" dirty="0">
                <a:solidFill>
                  <a:srgbClr val="000000"/>
                </a:solidFill>
                <a:effectLst/>
                <a:latin typeface="ff5"/>
              </a:rPr>
              <a:t>O DC é a frequência cardíaca x volume sistólico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288BA-CC21-3967-4C7E-14F62CEF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0" y="2917213"/>
            <a:ext cx="8821737" cy="20313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Preenchimento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prejudicado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(p. ex.,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tamponamento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pericardite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construtiva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hipertrofia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ou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cardiopatia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restritiva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tumor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intracardíaco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trombo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Drogas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cardiovasculares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ativas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diuréticos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vasodilatadores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Reflexos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neurocardiogênicos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(vasovagal,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síndrome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tosse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outras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síndromes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situacionais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4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1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pt-PT" sz="14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5E39CF-2420-F851-BC38-EDDDEBF3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343" y="250838"/>
            <a:ext cx="3872164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AE6A38A-4414-1050-D868-0C29B643F845}"/>
              </a:ext>
            </a:extLst>
          </p:cNvPr>
          <p:cNvSpPr txBox="1">
            <a:spLocks/>
          </p:cNvSpPr>
          <p:nvPr/>
        </p:nvSpPr>
        <p:spPr bwMode="auto">
          <a:xfrm>
            <a:off x="1406484" y="1626440"/>
            <a:ext cx="6927287" cy="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endParaRPr lang="en-US" sz="72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Principais Causas de Síncope ou Fraqueza intermitente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B53F16F-88B0-BF8A-AD30-443955325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1" y="5608190"/>
            <a:ext cx="70256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Nelson, R.W.; Couto, C.G. (2020</a:t>
            </a:r>
            <a:r>
              <a:rPr lang="en-US" sz="1800" b="1" dirty="0"/>
              <a:t>), </a:t>
            </a:r>
            <a:endParaRPr lang="en-US" sz="1800" dirty="0"/>
          </a:p>
          <a:p>
            <a:pPr eaLnBrk="1" hangingPunct="1"/>
            <a:r>
              <a:rPr lang="en-US" sz="1800" dirty="0"/>
              <a:t>Tilley, LP et al (2021) </a:t>
            </a:r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F1879604-5552-4B55-93FC-B1A064867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69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77FACDB-93E6-AC46-BCA4-D32AC0943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45C90D5-6F2C-5345-8652-1FF47CD4E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3726243"/>
            <a:ext cx="28876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/>
              <a:t>Marcondes Santos ,M; Fragata F S (2012)</a:t>
            </a:r>
            <a:endParaRPr lang="en-US" sz="20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C82CF93-76B0-4244-8E75-63FCB150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30" y="1800637"/>
            <a:ext cx="2887664" cy="42751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Tromboembolismo</a:t>
            </a:r>
            <a:r>
              <a:rPr lang="en-US" sz="2000" b="1" dirty="0">
                <a:solidFill>
                  <a:srgbClr val="FF0000"/>
                </a:solidFill>
                <a:ea typeface="+mn-ea"/>
                <a:cs typeface="+mn-cs"/>
              </a:rPr>
              <a:t> arterial </a:t>
            </a: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felino</a:t>
            </a: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7" name="Imagem 6" descr="Imagem em preto e branco de gato preto&#10;&#10;Descrição gerada automaticamente com confiança média">
            <a:extLst>
              <a:ext uri="{FF2B5EF4-FFF2-40B4-BE49-F238E27FC236}">
                <a16:creationId xmlns:a16="http://schemas.microsoft.com/office/drawing/2014/main" id="{DB9F478D-A703-FA44-9224-16192879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13" y="2102473"/>
            <a:ext cx="6256337" cy="466331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2880092-B99A-8B78-1E01-F233D9F6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0690" y="425760"/>
            <a:ext cx="3811979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34F42E0E-085C-7FFD-8F40-E868B6118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1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77FACDB-93E6-AC46-BCA4-D32AC0943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45C90D5-6F2C-5345-8652-1FF47CD4E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767" y="3865793"/>
            <a:ext cx="28876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/>
              <a:t>Marcondes Santos ,M; Fragata F S (2012)</a:t>
            </a:r>
            <a:endParaRPr lang="en-US" sz="20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C82CF93-76B0-4244-8E75-63FCB150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864" y="1942617"/>
            <a:ext cx="2887664" cy="42751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Tromboembolismo</a:t>
            </a:r>
            <a:r>
              <a:rPr lang="en-US" sz="2000" b="1" dirty="0">
                <a:solidFill>
                  <a:srgbClr val="FF0000"/>
                </a:solidFill>
                <a:ea typeface="+mn-ea"/>
                <a:cs typeface="+mn-cs"/>
              </a:rPr>
              <a:t> arterial </a:t>
            </a: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felino</a:t>
            </a: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11CA83C3-3656-CC49-A028-2CE378CE7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319" y="1768797"/>
            <a:ext cx="5696231" cy="490187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D2ABED2-1147-20AB-15E0-703251D9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299" y="425208"/>
            <a:ext cx="429815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A3005261-28B8-B6E0-1E75-C3FE70C2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195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77FACDB-93E6-AC46-BCA4-D32AC0943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45C90D5-6F2C-5345-8652-1FF47CD4E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4397575"/>
            <a:ext cx="28876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/>
              <a:t>Marcondes Santos ,M; Fragata F S (2012)</a:t>
            </a:r>
            <a:endParaRPr lang="en-US" sz="20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C82CF93-76B0-4244-8E75-63FCB150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63" y="2513002"/>
            <a:ext cx="2887664" cy="42751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Tromboembolismo</a:t>
            </a:r>
            <a:r>
              <a:rPr lang="en-US" sz="2000" b="1" dirty="0">
                <a:solidFill>
                  <a:srgbClr val="FF0000"/>
                </a:solidFill>
                <a:ea typeface="+mn-ea"/>
                <a:cs typeface="+mn-cs"/>
              </a:rPr>
              <a:t> arterial </a:t>
            </a:r>
            <a:r>
              <a:rPr lang="en-US" sz="2000" b="1" dirty="0" err="1">
                <a:solidFill>
                  <a:srgbClr val="FF0000"/>
                </a:solidFill>
                <a:ea typeface="+mn-ea"/>
                <a:cs typeface="+mn-cs"/>
              </a:rPr>
              <a:t>felino</a:t>
            </a: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6" name="Imagem 5" descr="Uma imagem contendo comida, pedaço, garfo, comido&#10;&#10;Descrição gerada automaticamente">
            <a:extLst>
              <a:ext uri="{FF2B5EF4-FFF2-40B4-BE49-F238E27FC236}">
                <a16:creationId xmlns:a16="http://schemas.microsoft.com/office/drawing/2014/main" id="{D5EE9BCC-CE59-0841-904D-109D88182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609" y="1840626"/>
            <a:ext cx="7202558" cy="494751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577" y="392679"/>
            <a:ext cx="391728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Manifestações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clínicas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90645A6C-20AA-9FA8-C9ED-AF14E5EFA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16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77FACDB-93E6-AC46-BCA4-D32AC0943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919" y="1596231"/>
            <a:ext cx="8596312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C025804-748B-FF1B-CA07-D59641689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186" y="2976562"/>
            <a:ext cx="4365623" cy="3245827"/>
          </a:xfrm>
          <a:prstGeom prst="rect">
            <a:avLst/>
          </a:prstGeom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F3596755-B2EC-C75D-4272-FE061804F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24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440" y="526155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527" y="1632718"/>
            <a:ext cx="3797158" cy="938213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Radiografia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torácia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B9C3F-F29C-4A21-A893-7F5A26602CB8}"/>
              </a:ext>
            </a:extLst>
          </p:cNvPr>
          <p:cNvSpPr txBox="1">
            <a:spLocks/>
          </p:cNvSpPr>
          <p:nvPr/>
        </p:nvSpPr>
        <p:spPr bwMode="auto">
          <a:xfrm>
            <a:off x="1423298" y="3200400"/>
            <a:ext cx="7628106" cy="1619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Avaliação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tamanho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câmeras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cardíacas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triagem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para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cardiomegalia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Avaliação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parênquima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pulmonar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Congestão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edema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pulmonar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efusões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Projeções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Vetro</a:t>
            </a:r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-dorsal, latero-lateral </a:t>
            </a:r>
            <a:endParaRPr lang="en-US" sz="72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72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54E28B19-B768-E43A-0D09-5CCC2F145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9092" y="5662879"/>
            <a:ext cx="4445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(2020); Tilley, L P et al (2021)</a:t>
            </a:r>
            <a:endParaRPr lang="en-US" sz="12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6B138CFB-F9A8-57C7-5012-EEFD9F3F3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84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75" y="1754670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8BA109B-7FEC-E99F-557F-6E04869D8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162" y="-43656"/>
            <a:ext cx="4651513" cy="685800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F7C8604-5C2C-1C5A-B155-9F4A4776E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4" y="3101181"/>
            <a:ext cx="3797158" cy="938213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Radiografia</a:t>
            </a:r>
            <a:r>
              <a:rPr lang="en-US" sz="80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torácia</a:t>
            </a: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Insuficiência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Mitral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Severo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aumento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AE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Edema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Pulmonar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(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padrão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interstical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/alveolar)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40A3218-D6BD-294B-7E2F-CC700F862A6E}"/>
              </a:ext>
            </a:extLst>
          </p:cNvPr>
          <p:cNvSpPr txBox="1"/>
          <p:nvPr/>
        </p:nvSpPr>
        <p:spPr>
          <a:xfrm>
            <a:off x="1010260" y="5986462"/>
            <a:ext cx="379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King, LG; </a:t>
            </a:r>
            <a:r>
              <a:rPr lang="pt-PT" dirty="0" err="1"/>
              <a:t>Boag</a:t>
            </a:r>
            <a:r>
              <a:rPr lang="pt-PT" dirty="0"/>
              <a:t>, A (2018)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7AA6FC39-20CD-64D8-8A88-B45AEBBF9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682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75" y="1754670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5E6DD05-D92A-9BB5-E7ED-64E819001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750" y="127000"/>
            <a:ext cx="4953000" cy="673100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E62AF3E-8E60-B2E4-240C-96DE8B8FD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4" y="3101181"/>
            <a:ext cx="3797158" cy="938213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Radiografia</a:t>
            </a:r>
            <a:r>
              <a:rPr lang="en-US" sz="80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torácia</a:t>
            </a: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Cardiomegalia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(CMD)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Edema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Pulmonar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(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padrão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interstical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/alveolar)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3E5B14E-8F87-1680-802C-4DD33A8A890A}"/>
              </a:ext>
            </a:extLst>
          </p:cNvPr>
          <p:cNvSpPr txBox="1"/>
          <p:nvPr/>
        </p:nvSpPr>
        <p:spPr>
          <a:xfrm>
            <a:off x="1010260" y="5986462"/>
            <a:ext cx="379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King, LG; </a:t>
            </a:r>
            <a:r>
              <a:rPr lang="pt-PT" dirty="0" err="1"/>
              <a:t>Boag</a:t>
            </a:r>
            <a:r>
              <a:rPr lang="pt-PT" dirty="0"/>
              <a:t>, A (2018)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17DD8D33-F1E3-5472-E68F-A25AAEBA5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55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75" y="1754670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E62AF3E-8E60-B2E4-240C-96DE8B8FD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552" y="3293440"/>
            <a:ext cx="4526899" cy="938213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Radiografia</a:t>
            </a:r>
            <a:r>
              <a:rPr lang="en-US" sz="80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torácia</a:t>
            </a: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Efusão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pericárdica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secundária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a 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uma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massa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(neoplasia)  </a:t>
            </a: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cardíaca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atrial</a:t>
            </a: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DBCBBE5-0A1E-544A-87FF-35FC36AED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195" y="50006"/>
            <a:ext cx="3410692" cy="66706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0297262-8111-2D15-512E-D22013570037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BD6C0C0F-1C5B-7603-5416-517A5897E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7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75" y="1754670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4" y="3101181"/>
            <a:ext cx="3797158" cy="938213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Radiografia</a:t>
            </a:r>
            <a:r>
              <a:rPr lang="en-US" sz="80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ea typeface="+mn-ea"/>
                <a:cs typeface="+mn-cs"/>
              </a:rPr>
              <a:t>torácia</a:t>
            </a: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8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chemeClr val="tx1"/>
                </a:solidFill>
                <a:ea typeface="+mn-ea"/>
                <a:cs typeface="+mn-cs"/>
              </a:rPr>
              <a:t>Efusão</a:t>
            </a:r>
            <a:r>
              <a:rPr lang="en-US" sz="7200" b="1" dirty="0">
                <a:solidFill>
                  <a:schemeClr val="tx1"/>
                </a:solidFill>
                <a:ea typeface="+mn-ea"/>
                <a:cs typeface="+mn-cs"/>
              </a:rPr>
              <a:t> Pleural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3" name="Picture 2" descr="RX efusao 1.jpg">
            <a:extLst>
              <a:ext uri="{FF2B5EF4-FFF2-40B4-BE49-F238E27FC236}">
                <a16:creationId xmlns:a16="http://schemas.microsoft.com/office/drawing/2014/main" id="{D527CD59-01B0-F7E3-10DB-ACF2B6647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183" y="89778"/>
            <a:ext cx="4767612" cy="6591131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09F14A44-A022-DF24-1BBC-191C3BBC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175" y="5342125"/>
            <a:ext cx="4258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Marcondes Santos ,M; Fragata F S (2012)</a:t>
            </a:r>
            <a:endParaRPr lang="en-US" sz="1400" dirty="0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B8E5C479-9545-CDE9-7D85-5D3B40801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27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326" y="905508"/>
            <a:ext cx="359972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CED48A-88E5-6062-45B7-E2A5FDF817FA}"/>
              </a:ext>
            </a:extLst>
          </p:cNvPr>
          <p:cNvSpPr txBox="1">
            <a:spLocks/>
          </p:cNvSpPr>
          <p:nvPr/>
        </p:nvSpPr>
        <p:spPr bwMode="auto">
          <a:xfrm>
            <a:off x="586032" y="1659892"/>
            <a:ext cx="6499807" cy="477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5500" dirty="0">
                <a:solidFill>
                  <a:srgbClr val="FF0000"/>
                </a:solidFill>
              </a:rPr>
              <a:t>Eletrocardiografia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50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4500" dirty="0">
                <a:solidFill>
                  <a:srgbClr val="FF0000"/>
                </a:solidFill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Representa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graficamente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a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despolarização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e a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repolarização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elétrica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do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músculo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cardíaco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A ECG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fornece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informações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sobre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frequência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cardíaca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ritmo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e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condução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intracardíaca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Pode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indicar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também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aumento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câmaras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cardíacas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específicas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doença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miocárdica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isquemia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doença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pericárdica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certos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desequilíbrios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eletrolíticos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e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intoxicação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por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algumas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4500" b="1" dirty="0" err="1">
                <a:solidFill>
                  <a:schemeClr val="tx1"/>
                </a:solidFill>
                <a:ea typeface="+mn-ea"/>
                <a:cs typeface="+mn-cs"/>
              </a:rPr>
              <a:t>drogas</a:t>
            </a:r>
            <a:r>
              <a:rPr lang="en-US" sz="4500" b="1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9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3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  <a:r>
              <a:rPr lang="en-US" sz="4400" b="1" dirty="0"/>
              <a:t>Nelson, R.W.; Couto, C.G. (2014)</a:t>
            </a:r>
            <a:endParaRPr lang="en-US" sz="44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64A121C-5373-A0F9-359D-7D773F39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025" y="331258"/>
            <a:ext cx="4229100" cy="541020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92C96238-8959-478B-CBC7-E522729529EE}"/>
              </a:ext>
            </a:extLst>
          </p:cNvPr>
          <p:cNvSpPr txBox="1"/>
          <p:nvPr/>
        </p:nvSpPr>
        <p:spPr>
          <a:xfrm>
            <a:off x="7761789" y="5914181"/>
            <a:ext cx="4421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Complexo P-QRS-T  normal de cão em derivação DII, 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A1B17102-70E0-9281-B7B0-3A09850B5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135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593" y="260863"/>
            <a:ext cx="531964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CED48A-88E5-6062-45B7-E2A5FDF817FA}"/>
              </a:ext>
            </a:extLst>
          </p:cNvPr>
          <p:cNvSpPr txBox="1">
            <a:spLocks/>
          </p:cNvSpPr>
          <p:nvPr/>
        </p:nvSpPr>
        <p:spPr bwMode="auto">
          <a:xfrm>
            <a:off x="155575" y="1470266"/>
            <a:ext cx="6092665" cy="477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8000" dirty="0">
                <a:solidFill>
                  <a:srgbClr val="FF0000"/>
                </a:solidFill>
              </a:rPr>
              <a:t>Eletrocardiografia ambulatorial contínua (</a:t>
            </a:r>
            <a:r>
              <a:rPr lang="pt-PT" sz="8000" dirty="0" err="1">
                <a:solidFill>
                  <a:srgbClr val="FF0000"/>
                </a:solidFill>
              </a:rPr>
              <a:t>Holter</a:t>
            </a:r>
            <a:r>
              <a:rPr lang="pt-PT" sz="8000" dirty="0">
                <a:solidFill>
                  <a:srgbClr val="FF0000"/>
                </a:solidFill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50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6400" dirty="0">
                <a:solidFill>
                  <a:schemeClr val="tx1"/>
                </a:solidFill>
              </a:rPr>
              <a:t>gravação contínua da ação elétrica cardíaca durante as atividades diárias normais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6400" dirty="0">
                <a:solidFill>
                  <a:schemeClr val="tx1"/>
                </a:solidFill>
              </a:rPr>
              <a:t>auxilia na identificação de síncopes e episódios de fraqueza de origem cardíaca.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6400" dirty="0">
                <a:solidFill>
                  <a:schemeClr val="tx1"/>
                </a:solidFill>
              </a:rPr>
              <a:t>avalia a eficácia da terapia com fármacos antiarrítmicos e para procurar por arritmias associadas às cardiomiopatias e outras doenças.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6400" dirty="0">
                <a:solidFill>
                  <a:schemeClr val="tx1"/>
                </a:solidFill>
              </a:rPr>
              <a:t>A </a:t>
            </a:r>
            <a:r>
              <a:rPr lang="pt-PT" sz="6400" dirty="0">
                <a:solidFill>
                  <a:srgbClr val="FF0000"/>
                </a:solidFill>
              </a:rPr>
              <a:t>análise da variabilidade da Frequência Cardíaca pelo </a:t>
            </a:r>
            <a:r>
              <a:rPr lang="pt-PT" sz="6400" dirty="0" err="1">
                <a:solidFill>
                  <a:srgbClr val="FF0000"/>
                </a:solidFill>
              </a:rPr>
              <a:t>holter</a:t>
            </a:r>
            <a:r>
              <a:rPr lang="pt-PT" sz="6400" dirty="0">
                <a:solidFill>
                  <a:schemeClr val="tx1"/>
                </a:solidFill>
              </a:rPr>
              <a:t> pode ser utilizada como </a:t>
            </a:r>
            <a:r>
              <a:rPr lang="pt-PT" sz="6400" dirty="0">
                <a:solidFill>
                  <a:srgbClr val="FF0000"/>
                </a:solidFill>
              </a:rPr>
              <a:t>fator prognóstico </a:t>
            </a:r>
            <a:r>
              <a:rPr lang="pt-PT" sz="6400" dirty="0">
                <a:solidFill>
                  <a:schemeClr val="tx1"/>
                </a:solidFill>
              </a:rPr>
              <a:t>por mensurar a </a:t>
            </a:r>
            <a:r>
              <a:rPr lang="pt-PT" sz="6400" dirty="0">
                <a:solidFill>
                  <a:srgbClr val="FF0000"/>
                </a:solidFill>
              </a:rPr>
              <a:t>atividade simpática exacerbada  na ICC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sz="4500" dirty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  <a:r>
              <a:rPr lang="en-US" sz="5600" b="1" dirty="0"/>
              <a:t>Nelson, R.W.; Couto, C.G. (2020)</a:t>
            </a:r>
            <a:endParaRPr lang="en-US" sz="56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0D81FF5-5158-42F3-FB11-40727B011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599880"/>
            <a:ext cx="5940425" cy="422786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1380BCA-47DD-B5E1-C69F-961BAC903276}"/>
              </a:ext>
            </a:extLst>
          </p:cNvPr>
          <p:cNvSpPr txBox="1"/>
          <p:nvPr/>
        </p:nvSpPr>
        <p:spPr>
          <a:xfrm>
            <a:off x="7371567" y="5936159"/>
            <a:ext cx="5202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Battalia , A M , Steele, A M (2021)</a:t>
            </a:r>
            <a:endParaRPr lang="pt-PT" sz="1400" dirty="0"/>
          </a:p>
          <a:p>
            <a:endParaRPr lang="pt-PT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A5750E62-9105-0988-06FB-02CC3AAE1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55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593" y="260863"/>
            <a:ext cx="531964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CED48A-88E5-6062-45B7-E2A5FDF817FA}"/>
              </a:ext>
            </a:extLst>
          </p:cNvPr>
          <p:cNvSpPr txBox="1">
            <a:spLocks/>
          </p:cNvSpPr>
          <p:nvPr/>
        </p:nvSpPr>
        <p:spPr bwMode="auto">
          <a:xfrm>
            <a:off x="155575" y="1470266"/>
            <a:ext cx="3467301" cy="477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endParaRPr lang="en-US" sz="31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0"/>
              <a:buNone/>
              <a:defRPr/>
            </a:pPr>
            <a:r>
              <a:rPr lang="en-US" sz="40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40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2600" dirty="0">
                <a:solidFill>
                  <a:srgbClr val="FF0000"/>
                </a:solidFill>
              </a:rPr>
              <a:t>Eletrocardiografia ambulatorial contínua (</a:t>
            </a:r>
            <a:r>
              <a:rPr lang="pt-PT" sz="2600" dirty="0" err="1">
                <a:solidFill>
                  <a:srgbClr val="FF0000"/>
                </a:solidFill>
              </a:rPr>
              <a:t>Holter</a:t>
            </a:r>
            <a:r>
              <a:rPr lang="pt-PT" sz="2600" dirty="0">
                <a:solidFill>
                  <a:srgbClr val="FF0000"/>
                </a:solidFill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pt-PT" sz="50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PT" sz="4500" dirty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  <a:endParaRPr lang="pt-PT" sz="4000" dirty="0"/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43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5DA1A1E-3823-CFA0-2C75-11BA7F59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785" y="1597587"/>
            <a:ext cx="7631093" cy="477361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E6B90D-EFC1-2578-F8BF-15085534F8EF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80ABDEC-CC99-6BDF-A413-07E7A6E2A8B8}"/>
              </a:ext>
            </a:extLst>
          </p:cNvPr>
          <p:cNvSpPr txBox="1"/>
          <p:nvPr/>
        </p:nvSpPr>
        <p:spPr>
          <a:xfrm>
            <a:off x="4128785" y="1377387"/>
            <a:ext cx="763109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AC69FB1-E291-DA09-3A54-76D8F5773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274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440" y="526155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462" y="1403128"/>
            <a:ext cx="4454886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36866" name="Picture 2" descr="Mindray E7 Ultrasound Vet Veterinary Exams Examinations Imaging Diagnostics Front Trolly Stand">
            <a:extLst>
              <a:ext uri="{FF2B5EF4-FFF2-40B4-BE49-F238E27FC236}">
                <a16:creationId xmlns:a16="http://schemas.microsoft.com/office/drawing/2014/main" id="{7C41CA30-DFFF-698E-C844-D1D63DF6F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757" y="2374318"/>
            <a:ext cx="5159715" cy="413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B258F68-66B2-FBAF-42A8-D1E3DC58A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88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440" y="526155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462" y="1403128"/>
            <a:ext cx="4454886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996CED-6271-E018-FA1B-A7E87CCA2873}"/>
              </a:ext>
            </a:extLst>
          </p:cNvPr>
          <p:cNvSpPr txBox="1">
            <a:spLocks/>
          </p:cNvSpPr>
          <p:nvPr/>
        </p:nvSpPr>
        <p:spPr bwMode="auto">
          <a:xfrm>
            <a:off x="1335088" y="2404892"/>
            <a:ext cx="8821737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Ferramenta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não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invasiva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importante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para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formação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imagens do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coração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suas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estruturas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adjacentes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Relações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anatômicas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função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podem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ser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avaliadas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: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tamanho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câmaras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cardíacas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espessura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paredes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movimento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paredes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configuração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movimento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valvas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além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vasos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grandes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proximais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fluxo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sanguíneo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 e outros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parâmetros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Fluidos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pericárdico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, pleural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massas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neoplasias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)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são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facilmente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detectados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C483FE95-40FD-EFF1-B7A0-CF3931F58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487" y="6262896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568B3A43-900C-D3ED-F249-A4BAF9EE3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639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681" y="271532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594" y="1209745"/>
            <a:ext cx="4454886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996CED-6271-E018-FA1B-A7E87CCA2873}"/>
              </a:ext>
            </a:extLst>
          </p:cNvPr>
          <p:cNvSpPr txBox="1">
            <a:spLocks/>
          </p:cNvSpPr>
          <p:nvPr/>
        </p:nvSpPr>
        <p:spPr bwMode="auto">
          <a:xfrm>
            <a:off x="865870" y="2534444"/>
            <a:ext cx="4454887" cy="296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Bidimensional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Modo 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Transesofágica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contraste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(“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microbolhas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”)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Tridimensional (3D)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256C8-FF89-6E03-82B3-81E254C5D81A}"/>
              </a:ext>
            </a:extLst>
          </p:cNvPr>
          <p:cNvSpPr txBox="1">
            <a:spLocks/>
          </p:cNvSpPr>
          <p:nvPr/>
        </p:nvSpPr>
        <p:spPr bwMode="auto">
          <a:xfrm>
            <a:off x="5701938" y="2695827"/>
            <a:ext cx="4454887" cy="37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Ecocardiografia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Doppler 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Doppler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pulsado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Doppler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onda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contínua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Dopplerfluxometria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Colorida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Imagem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de Doppler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tecidual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C6160EF-C803-9B91-EA90-991A0553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487" y="6262896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A1633F92-B565-42AB-1A5B-56067D2E1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192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8E3C564-9F21-E302-E368-21DD88F23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015" y="52086"/>
            <a:ext cx="5148660" cy="6805914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EB78B53-57E4-FDDD-617D-3F0E5F026B4B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7787AF3-DADA-D7DE-CAF9-58AB0E1CB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39" y="3064663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Bidimensional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269ACF50-2FAD-0A7D-8F70-AEC68C2EB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737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39" y="3064663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Bidimensional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05E3D30-3B49-CDD3-4F50-9763C6B5D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827" y="0"/>
            <a:ext cx="4534319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BB7FBBC-55FC-5FA3-B32D-6D10401EBDB6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403B4AEB-55BE-6D10-05A8-D06A96F4C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53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504DCAD-10E5-7C08-7C92-2843D9D04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787" y="279400"/>
            <a:ext cx="4216400" cy="62992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17A2F0-0349-D9A8-E9C6-B33A9BD0E039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1BAC2F6-47A8-AF25-27A6-EFE40CE32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39" y="3064663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-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medidas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89BDD86A-91F6-3DF9-F631-721B87ED2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005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3" y="3200400"/>
            <a:ext cx="3981692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Modo M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B131909-1317-251D-34C8-84A27B0D2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322" y="405113"/>
            <a:ext cx="5706319" cy="604198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1261938-7816-3E04-BCBC-0811BDB5B2FB}"/>
              </a:ext>
            </a:extLst>
          </p:cNvPr>
          <p:cNvSpPr txBox="1"/>
          <p:nvPr/>
        </p:nvSpPr>
        <p:spPr>
          <a:xfrm>
            <a:off x="1021144" y="5694744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741F7A21-8161-E71C-6186-74DC96BA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222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574" y="410670"/>
            <a:ext cx="2970477" cy="938213"/>
          </a:xfrm>
        </p:spPr>
        <p:txBody>
          <a:bodyPr/>
          <a:lstStyle/>
          <a:p>
            <a:pPr eaLnBrk="1" hangingPunct="1"/>
            <a:r>
              <a:rPr lang="en-US" sz="2000" dirty="0" err="1">
                <a:latin typeface="Trebuchet MS" charset="0"/>
              </a:rPr>
              <a:t>Meios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diagnósticos</a:t>
            </a:r>
            <a:r>
              <a:rPr lang="en-US" sz="2000" dirty="0">
                <a:latin typeface="Trebuchet MS" charset="0"/>
              </a:rPr>
              <a:t> de </a:t>
            </a:r>
            <a:r>
              <a:rPr lang="en-US" sz="2000" dirty="0" err="1">
                <a:latin typeface="Trebuchet MS" charset="0"/>
              </a:rPr>
              <a:t>doenças</a:t>
            </a:r>
            <a:r>
              <a:rPr lang="en-US" sz="2000" dirty="0">
                <a:latin typeface="Trebuchet MS" charset="0"/>
              </a:rPr>
              <a:t> </a:t>
            </a:r>
            <a:r>
              <a:rPr lang="en-US" sz="2000" dirty="0" err="1">
                <a:latin typeface="Trebuchet MS" charset="0"/>
              </a:rPr>
              <a:t>cardíacas</a:t>
            </a:r>
            <a:r>
              <a:rPr lang="en-US" sz="20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44" y="1232434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Doppler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colorido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6810875-85E5-396C-43D4-7EDF66008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12" y="2583063"/>
            <a:ext cx="4026003" cy="37719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F7AF079-6C48-5290-EAB6-7E9A79B90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610" y="0"/>
            <a:ext cx="4635390" cy="6858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27DAF58-7917-F9E9-E53B-300EA7CE1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1176" y="331609"/>
            <a:ext cx="3390687" cy="600172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F4165A6-FD60-D533-087C-E308C3CDD542}"/>
              </a:ext>
            </a:extLst>
          </p:cNvPr>
          <p:cNvSpPr txBox="1"/>
          <p:nvPr/>
        </p:nvSpPr>
        <p:spPr>
          <a:xfrm>
            <a:off x="6759615" y="6007261"/>
            <a:ext cx="7969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2AE36640-C798-E33B-3C8C-F320A863B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495" y="6526391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(2014)</a:t>
            </a:r>
            <a:endParaRPr lang="en-US" sz="12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BF8981A-AF06-BC12-0E54-779DB3164F57}"/>
              </a:ext>
            </a:extLst>
          </p:cNvPr>
          <p:cNvSpPr txBox="1"/>
          <p:nvPr/>
        </p:nvSpPr>
        <p:spPr>
          <a:xfrm>
            <a:off x="796411" y="6433284"/>
            <a:ext cx="3000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Fuentes, V L , </a:t>
            </a:r>
            <a:r>
              <a:rPr lang="pt-PT" sz="1200" dirty="0" err="1"/>
              <a:t>et</a:t>
            </a:r>
            <a:r>
              <a:rPr lang="pt-PT" sz="1200" dirty="0"/>
              <a:t> al (2016) 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2E46954D-13AA-5663-C981-D0B17E4EAB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066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98" y="3330364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Doppler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tecidual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3" name="Imagem 2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4668EE9C-8002-219E-11D2-30FA94A92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712" y="1006434"/>
            <a:ext cx="6717078" cy="4387931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BDDBFF61-D99D-C4D4-F1B2-A218B2BEB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474" y="6011962"/>
            <a:ext cx="46895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 dirty="0" err="1"/>
              <a:t>Marcondes</a:t>
            </a:r>
            <a:r>
              <a:rPr lang="en-US" sz="1600" b="1" dirty="0"/>
              <a:t> Santos , M ; </a:t>
            </a:r>
            <a:r>
              <a:rPr lang="en-US" sz="1600" b="1" dirty="0" err="1"/>
              <a:t>Fragata</a:t>
            </a:r>
            <a:r>
              <a:rPr lang="en-US" sz="1600" b="1" dirty="0"/>
              <a:t>,  F S (2012) </a:t>
            </a:r>
            <a:endParaRPr lang="en-US" sz="16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4EF1C19E-AE08-B969-5482-0EF9BE2E2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481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98" y="3330364"/>
            <a:ext cx="373093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Transesofágica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2A121F4-E3E1-ACDB-9778-C24955A7E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0" y="535711"/>
            <a:ext cx="4344606" cy="606915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502B9BD-DA32-B0B1-2E87-2285CAEBCA9A}"/>
              </a:ext>
            </a:extLst>
          </p:cNvPr>
          <p:cNvSpPr txBox="1"/>
          <p:nvPr/>
        </p:nvSpPr>
        <p:spPr>
          <a:xfrm>
            <a:off x="9109276" y="6235532"/>
            <a:ext cx="4514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60DD3010-D130-2083-D1D8-0BB877CA5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944" y="6319067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B6D6F89E-9AE7-E46E-9DE5-234B784BB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03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98" y="3330364"/>
            <a:ext cx="442541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de 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Contraste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 “</a:t>
            </a: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microbolhas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”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14C9F3B-E9E7-1866-A03C-A35F52878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99" y="0"/>
            <a:ext cx="3898576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4961A5-6891-E4FC-D6AC-88EB3528AA5A}"/>
              </a:ext>
            </a:extLst>
          </p:cNvPr>
          <p:cNvSpPr txBox="1"/>
          <p:nvPr/>
        </p:nvSpPr>
        <p:spPr>
          <a:xfrm>
            <a:off x="6898511" y="6488668"/>
            <a:ext cx="24187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3543D344-9D56-02F3-6047-33F5271ED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547" y="6212443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CB298F5C-9DD4-EDD1-27CC-1EAB21B42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240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98" y="3330364"/>
            <a:ext cx="442541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Tridimensional (3D)</a:t>
            </a: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4961A5-6891-E4FC-D6AC-88EB3528AA5A}"/>
              </a:ext>
            </a:extLst>
          </p:cNvPr>
          <p:cNvSpPr txBox="1"/>
          <p:nvPr/>
        </p:nvSpPr>
        <p:spPr>
          <a:xfrm>
            <a:off x="6898511" y="6488668"/>
            <a:ext cx="24187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3543D344-9D56-02F3-6047-33F5271ED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213" y="5446713"/>
            <a:ext cx="3725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Ettinger, SJ et al (2017) </a:t>
            </a:r>
            <a:endParaRPr lang="en-US" sz="16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607227-B77E-42A6-4923-5D6A2E9DA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652" y="187325"/>
            <a:ext cx="5240482" cy="6587304"/>
          </a:xfrm>
          <a:prstGeom prst="rect">
            <a:avLst/>
          </a:prstGeom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E270FDC8-B874-7C30-54D1-0C93112D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376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DDF104-638E-05E1-F9E1-F188BED7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39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98" y="3330364"/>
            <a:ext cx="4425417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96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9600" b="1" dirty="0">
                <a:solidFill>
                  <a:srgbClr val="FF0000"/>
                </a:solidFill>
                <a:ea typeface="+mn-ea"/>
                <a:cs typeface="+mn-cs"/>
              </a:rPr>
              <a:t> Tridimensional (3D)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4961A5-6891-E4FC-D6AC-88EB3528AA5A}"/>
              </a:ext>
            </a:extLst>
          </p:cNvPr>
          <p:cNvSpPr txBox="1"/>
          <p:nvPr/>
        </p:nvSpPr>
        <p:spPr>
          <a:xfrm>
            <a:off x="6898511" y="6488668"/>
            <a:ext cx="24187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4034" name="Picture 2" descr="Real-time three-dimensional echocardiographic study of a cardiac  hemangiosarcoma in a dog - ScienceDirect">
            <a:extLst>
              <a:ext uri="{FF2B5EF4-FFF2-40B4-BE49-F238E27FC236}">
                <a16:creationId xmlns:a16="http://schemas.microsoft.com/office/drawing/2014/main" id="{342C1626-8964-1D36-B53D-6819602D8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943" y="646113"/>
            <a:ext cx="7073900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2F4B4BF-76FD-4ABE-00A4-DA80273558F0}"/>
              </a:ext>
            </a:extLst>
          </p:cNvPr>
          <p:cNvSpPr txBox="1"/>
          <p:nvPr/>
        </p:nvSpPr>
        <p:spPr>
          <a:xfrm>
            <a:off x="672739" y="4999311"/>
            <a:ext cx="3229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Boz</a:t>
            </a:r>
            <a:r>
              <a:rPr lang="pt-PT" dirty="0"/>
              <a:t>, E , </a:t>
            </a:r>
            <a:r>
              <a:rPr lang="pt-PT" dirty="0" err="1"/>
              <a:t>et</a:t>
            </a:r>
            <a:r>
              <a:rPr lang="pt-PT" dirty="0"/>
              <a:t> al (2020)</a:t>
            </a:r>
          </a:p>
          <a:p>
            <a:endParaRPr lang="pt-PT" dirty="0"/>
          </a:p>
          <a:p>
            <a:r>
              <a:rPr lang="pt-PT" dirty="0"/>
              <a:t> </a:t>
            </a:r>
            <a:r>
              <a:rPr lang="pt-PT" dirty="0" err="1">
                <a:solidFill>
                  <a:srgbClr val="FF0000"/>
                </a:solidFill>
              </a:rPr>
              <a:t>Hemangiossarcoma</a:t>
            </a:r>
            <a:r>
              <a:rPr lang="pt-PT" dirty="0">
                <a:solidFill>
                  <a:srgbClr val="FF0000"/>
                </a:solidFill>
              </a:rPr>
              <a:t> em cão Golden </a:t>
            </a:r>
            <a:r>
              <a:rPr lang="pt-PT" dirty="0" err="1">
                <a:solidFill>
                  <a:srgbClr val="FF0000"/>
                </a:solidFill>
              </a:rPr>
              <a:t>Retriever</a:t>
            </a:r>
            <a:r>
              <a:rPr lang="pt-PT" dirty="0">
                <a:solidFill>
                  <a:srgbClr val="FF0000"/>
                </a:solidFill>
              </a:rPr>
              <a:t> de 7 anos   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C90B485-5901-0A64-A400-5FC13A5B4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885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6659A91-594C-344C-A534-69AF63DC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8C4100-4FA4-9E49-9A4E-71E19C31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0AF6AB0-AC87-344F-9CE4-DDEE6E76E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4B5A39C-ED9E-764A-BB5A-74DB6373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10B82DF-E83E-1249-8625-7D3F3059E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1D586DF-896A-9A46-BC64-3A8F7E43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6C86452-E1C6-784D-BDC8-4ABD269D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25059AA-2A13-B440-9B42-BD2E9D359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80F1DC-EE4C-BE48-9CC4-D433E4EC6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5B9D3C-C423-8386-8639-A4B803A3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748" y="2044454"/>
            <a:ext cx="2182510" cy="1011249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Ecocardiografia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Tridimensional (3D)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4961A5-6891-E4FC-D6AC-88EB3528AA5A}"/>
              </a:ext>
            </a:extLst>
          </p:cNvPr>
          <p:cNvSpPr txBox="1"/>
          <p:nvPr/>
        </p:nvSpPr>
        <p:spPr>
          <a:xfrm>
            <a:off x="6898511" y="6488668"/>
            <a:ext cx="24187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Main graphic">
            <a:extLst>
              <a:ext uri="{FF2B5EF4-FFF2-40B4-BE49-F238E27FC236}">
                <a16:creationId xmlns:a16="http://schemas.microsoft.com/office/drawing/2014/main" id="{6EB95C21-1409-7F75-8394-7421BB2D82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707915" y="206869"/>
            <a:ext cx="9484085" cy="3851007"/>
          </a:xfrm>
          <a:prstGeom prst="rect">
            <a:avLst/>
          </a:prstGeom>
          <a:ln>
            <a:noFill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568106F-E292-932A-60B4-4B25A7784DEC}"/>
              </a:ext>
            </a:extLst>
          </p:cNvPr>
          <p:cNvSpPr txBox="1"/>
          <p:nvPr/>
        </p:nvSpPr>
        <p:spPr>
          <a:xfrm>
            <a:off x="5784714" y="4375427"/>
            <a:ext cx="6099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 imagem  2D (A) e 3D (B) da VSVE foi realizada para guiar a </a:t>
            </a:r>
            <a:r>
              <a:rPr lang="pt-PT" dirty="0" err="1"/>
              <a:t>valvoplastia</a:t>
            </a:r>
            <a:r>
              <a:rPr lang="pt-PT" dirty="0"/>
              <a:t> combinada de corte e balão de alta pressão. Uma estrutura </a:t>
            </a:r>
            <a:r>
              <a:rPr lang="pt-PT" dirty="0" err="1"/>
              <a:t>cavitada</a:t>
            </a:r>
            <a:r>
              <a:rPr lang="pt-PT" dirty="0"/>
              <a:t> (seta vermelha) está presente ao longo da superfície </a:t>
            </a:r>
            <a:r>
              <a:rPr lang="pt-PT" dirty="0" err="1"/>
              <a:t>septal</a:t>
            </a:r>
            <a:r>
              <a:rPr lang="pt-PT" dirty="0"/>
              <a:t> da VSVE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51EEBB2-F310-C94B-11A7-C1000A3ABB6F}"/>
              </a:ext>
            </a:extLst>
          </p:cNvPr>
          <p:cNvSpPr txBox="1"/>
          <p:nvPr/>
        </p:nvSpPr>
        <p:spPr>
          <a:xfrm>
            <a:off x="434750" y="4813546"/>
            <a:ext cx="5094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Mixoma </a:t>
            </a:r>
            <a:r>
              <a:rPr lang="pt-PT" dirty="0" err="1"/>
              <a:t>Cavitado</a:t>
            </a:r>
            <a:r>
              <a:rPr lang="pt-PT" dirty="0"/>
              <a:t> </a:t>
            </a:r>
            <a:r>
              <a:rPr lang="pt-PT" dirty="0" err="1"/>
              <a:t>Subaórtico</a:t>
            </a:r>
            <a:r>
              <a:rPr lang="pt-PT" dirty="0"/>
              <a:t> Causando Obstrução Grave da Via de Saída do Ventrículo Esquerdo em um Cão Jovem ( 1 ano de idade)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25A439D-EFBB-8B65-2428-89750096B850}"/>
              </a:ext>
            </a:extLst>
          </p:cNvPr>
          <p:cNvSpPr txBox="1"/>
          <p:nvPr/>
        </p:nvSpPr>
        <p:spPr>
          <a:xfrm>
            <a:off x="4090671" y="6000452"/>
            <a:ext cx="3359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err="1"/>
              <a:t>Boz</a:t>
            </a:r>
            <a:r>
              <a:rPr lang="pt-PT" sz="2000" dirty="0"/>
              <a:t>, E , </a:t>
            </a:r>
            <a:r>
              <a:rPr lang="pt-PT" sz="2000" dirty="0" err="1"/>
              <a:t>et</a:t>
            </a:r>
            <a:r>
              <a:rPr lang="pt-PT" sz="2000" dirty="0"/>
              <a:t> al (2021) 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C29761B3-A6BC-BE0B-7EE6-837199C49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625" y="5755855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9520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A03C82F-92DB-F3A5-04DE-7E677368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61" y="1411287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D8A9F-03BA-0F5C-0EBD-8E9949BA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0" y="2590696"/>
            <a:ext cx="5189346" cy="2291787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Ressonância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Magnética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e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Tomografia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Computadorizada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Identificação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patologias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morfológicas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como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malformações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congênitas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ou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lesões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massa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cardíaca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Avaliação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função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miocárdica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perfusão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e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estudos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6400" dirty="0" err="1">
                <a:solidFill>
                  <a:schemeClr val="tx1"/>
                </a:solidFill>
                <a:ea typeface="+mn-ea"/>
                <a:cs typeface="+mn-cs"/>
              </a:rPr>
              <a:t>função</a:t>
            </a:r>
            <a:r>
              <a:rPr lang="en-US" sz="6400" dirty="0">
                <a:solidFill>
                  <a:schemeClr val="tx1"/>
                </a:solidFill>
                <a:ea typeface="+mn-ea"/>
                <a:cs typeface="+mn-cs"/>
              </a:rPr>
              <a:t> valvular.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A7188541-CFE8-043D-3ACC-1602777C1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061" y="5384934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784AE2D6-7A72-CB65-1D9A-E93428220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744" y="1081088"/>
            <a:ext cx="4267200" cy="49784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24CF2CFF-C785-30E2-94EE-579D94D9949E}"/>
              </a:ext>
            </a:extLst>
          </p:cNvPr>
          <p:cNvSpPr txBox="1"/>
          <p:nvPr/>
        </p:nvSpPr>
        <p:spPr>
          <a:xfrm>
            <a:off x="7097853" y="6059488"/>
            <a:ext cx="32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Fuentes, V L , </a:t>
            </a:r>
            <a:r>
              <a:rPr lang="pt-PT" dirty="0" err="1"/>
              <a:t>et</a:t>
            </a:r>
            <a:r>
              <a:rPr lang="pt-PT" dirty="0"/>
              <a:t> al (2016)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C1EF5649-0540-5414-1497-A7550F6B8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575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D8A9F-03BA-0F5C-0EBD-8E9949BA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1484641"/>
            <a:ext cx="4377069" cy="2856017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Angiocardiografia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e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Cateterização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dirty="0" err="1">
                <a:solidFill>
                  <a:srgbClr val="FF0000"/>
                </a:solidFill>
                <a:ea typeface="+mn-ea"/>
                <a:cs typeface="+mn-cs"/>
              </a:rPr>
              <a:t>Angiocardiografia</a:t>
            </a:r>
            <a:r>
              <a:rPr lang="en-US" sz="5600" dirty="0">
                <a:solidFill>
                  <a:srgbClr val="FF0000"/>
                </a:solidFill>
                <a:ea typeface="+mn-ea"/>
                <a:cs typeface="+mn-cs"/>
              </a:rPr>
              <a:t>: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permite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a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identificação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anormalidades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anatômicas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e o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caminho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do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fluxo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sanguíneo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através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da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injeção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contraste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por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meio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cateteres</a:t>
            </a:r>
            <a:endParaRPr lang="en-US" sz="56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A </a:t>
            </a:r>
            <a:r>
              <a:rPr lang="en-US" sz="5600" dirty="0" err="1">
                <a:solidFill>
                  <a:srgbClr val="FF0000"/>
                </a:solidFill>
                <a:ea typeface="+mn-ea"/>
                <a:cs typeface="+mn-cs"/>
              </a:rPr>
              <a:t>cateterização</a:t>
            </a:r>
            <a:r>
              <a:rPr lang="en-US" sz="5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5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permite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a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mensuração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da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pressão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débito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cardíaco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concentração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oxigênio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no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sangue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de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locais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intracardíacos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específicos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Anormalidades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cardíacas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congênitas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ou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adquiridas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podem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ser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identificadas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e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acessadas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com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esse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procedimento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associado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à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rgbClr val="FF0000"/>
                </a:solidFill>
                <a:ea typeface="+mn-ea"/>
                <a:cs typeface="+mn-cs"/>
              </a:rPr>
              <a:t>angiocardiografia</a:t>
            </a:r>
            <a:r>
              <a:rPr lang="en-US" sz="56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rgbClr val="FF0000"/>
                </a:solidFill>
                <a:ea typeface="+mn-ea"/>
                <a:cs typeface="+mn-cs"/>
              </a:rPr>
              <a:t>seletiva</a:t>
            </a:r>
            <a:endParaRPr lang="en-US" sz="56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Componente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diagnóstico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necessário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para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algumas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intervenções</a:t>
            </a:r>
            <a:r>
              <a:rPr lang="en-US" sz="5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dirty="0" err="1">
                <a:solidFill>
                  <a:schemeClr val="tx1"/>
                </a:solidFill>
                <a:ea typeface="+mn-ea"/>
                <a:cs typeface="+mn-cs"/>
              </a:rPr>
              <a:t>cirúrgicas</a:t>
            </a:r>
            <a:endParaRPr lang="en-US" sz="5600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A7188541-CFE8-043D-3ACC-1602777C1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08" y="6236493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/>
              <a:t>Nelson, R.W.; Couto, C.G. (2020)</a:t>
            </a:r>
            <a:endParaRPr lang="en-US" sz="120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031AD2EB-1226-0B58-EB17-BF36A4AE7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071" y="72846"/>
            <a:ext cx="7425929" cy="4689117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D3316559-FE5C-0F9F-55A0-6D7659C87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704" y="5025528"/>
            <a:ext cx="3725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Ettinger, SJ et al (2017) </a:t>
            </a:r>
            <a:endParaRPr lang="en-US" sz="1600" dirty="0"/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172F3A2F-32F9-6AF0-B046-A2227280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06" y="345282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717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A03C82F-92DB-F3A5-04DE-7E677368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97" y="1596231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D8A9F-03BA-0F5C-0EBD-8E9949BA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66" y="2719227"/>
            <a:ext cx="3943138" cy="2291787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Biomarcadores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cardíacos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Nt-ProBNP</a:t>
            </a:r>
            <a:endParaRPr lang="en-US" sz="5600" b="1" dirty="0">
              <a:solidFill>
                <a:schemeClr val="tx1"/>
              </a:solidFill>
              <a:highlight>
                <a:srgbClr val="FFFF00"/>
              </a:highlight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Troponia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I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Norepinefrina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plasmática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Valor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prognóstico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Correlação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com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gravidade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da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doença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e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descompensação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48130" name="Picture 2">
            <a:extLst>
              <a:ext uri="{FF2B5EF4-FFF2-40B4-BE49-F238E27FC236}">
                <a16:creationId xmlns:a16="http://schemas.microsoft.com/office/drawing/2014/main" id="{7B2E0A0B-5517-C1BF-B7F6-44AE7BB1C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62" y="187325"/>
            <a:ext cx="7013072" cy="556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B850548-E561-ECA4-F777-BD43EE6B61CF}"/>
              </a:ext>
            </a:extLst>
          </p:cNvPr>
          <p:cNvSpPr txBox="1"/>
          <p:nvPr/>
        </p:nvSpPr>
        <p:spPr>
          <a:xfrm>
            <a:off x="6188075" y="5937032"/>
            <a:ext cx="512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Fries</a:t>
            </a:r>
            <a:r>
              <a:rPr lang="pt-PT" dirty="0"/>
              <a:t>, B R (2019)- </a:t>
            </a:r>
            <a:r>
              <a:rPr lang="pt-PT" dirty="0" err="1"/>
              <a:t>University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Illinois  -</a:t>
            </a:r>
            <a:r>
              <a:rPr lang="pt-PT" dirty="0" err="1"/>
              <a:t>vetmed.illinois.edu</a:t>
            </a:r>
            <a:endParaRPr lang="pt-PT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AB114215-24E1-EC6E-C77A-42FA61DCF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55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A03C82F-92DB-F3A5-04DE-7E677368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97" y="1596231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D8A9F-03BA-0F5C-0EBD-8E9949BA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66" y="2719227"/>
            <a:ext cx="3943138" cy="2291787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Biomarcadores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cardíacos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Nt-ProBNP</a:t>
            </a:r>
            <a:endParaRPr lang="en-US" sz="5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Troponia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I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Norepinefrina</a:t>
            </a:r>
            <a:r>
              <a:rPr lang="en-US" sz="5600" b="1" dirty="0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 </a:t>
            </a:r>
            <a:r>
              <a:rPr lang="en-US" sz="5600" b="1" dirty="0" err="1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plasmática</a:t>
            </a:r>
            <a:r>
              <a:rPr lang="en-US" sz="5600" b="1" dirty="0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Valor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prognóstico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Correlação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com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gravidade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da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doença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e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descompensação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2" name="Picture 6" descr="IMG_0972.jpg">
            <a:extLst>
              <a:ext uri="{FF2B5EF4-FFF2-40B4-BE49-F238E27FC236}">
                <a16:creationId xmlns:a16="http://schemas.microsoft.com/office/drawing/2014/main" id="{62206582-74C2-766E-1064-FE4DD6B09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085" y="-43656"/>
            <a:ext cx="481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4276966E-6311-BFEC-299E-8A0E8C91A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066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A03C82F-92DB-F3A5-04DE-7E677368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97" y="1566581"/>
            <a:ext cx="3780990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D8A9F-03BA-0F5C-0EBD-8E9949BA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66" y="2719227"/>
            <a:ext cx="3943138" cy="2291787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Biomarcadores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cardíacos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NT-</a:t>
            </a:r>
            <a:r>
              <a:rPr lang="en-US" sz="5600" b="1" dirty="0" err="1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ProBNP</a:t>
            </a:r>
            <a:endParaRPr lang="en-US" sz="5600" b="1" dirty="0">
              <a:solidFill>
                <a:schemeClr val="tx1"/>
              </a:solidFill>
              <a:highlight>
                <a:srgbClr val="FFFF00"/>
              </a:highlight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Troponia</a:t>
            </a:r>
            <a:r>
              <a:rPr lang="en-US" sz="5600" b="1" dirty="0">
                <a:solidFill>
                  <a:schemeClr val="tx1"/>
                </a:solidFill>
                <a:highlight>
                  <a:srgbClr val="FFFF00"/>
                </a:highlight>
                <a:ea typeface="+mn-ea"/>
                <a:cs typeface="+mn-cs"/>
              </a:rPr>
              <a:t> I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Norepinefrina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5600" b="1" dirty="0" err="1">
                <a:solidFill>
                  <a:schemeClr val="tx1"/>
                </a:solidFill>
                <a:ea typeface="+mn-ea"/>
                <a:cs typeface="+mn-cs"/>
              </a:rPr>
              <a:t>plasmática</a:t>
            </a:r>
            <a:r>
              <a:rPr lang="en-US" sz="56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Valor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prognóstico</a:t>
            </a: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Correlação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com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gravidade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da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doença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e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descompensação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ea typeface="+mn-ea"/>
                <a:cs typeface="+mn-cs"/>
              </a:rPr>
              <a:t>cardíaca</a:t>
            </a:r>
            <a:r>
              <a:rPr lang="en-US" sz="7200" b="1" dirty="0">
                <a:solidFill>
                  <a:srgbClr val="FF0000"/>
                </a:solidFill>
                <a:ea typeface="+mn-ea"/>
                <a:cs typeface="+mn-cs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72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96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sz="2000" b="1" dirty="0">
              <a:solidFill>
                <a:srgbClr val="FF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﻿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B07F0C1-49D1-4904-561E-BE7C150CF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821" y="786957"/>
            <a:ext cx="5559227" cy="464168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39E379B-DF3E-2859-0DDF-2469F3131016}"/>
              </a:ext>
            </a:extLst>
          </p:cNvPr>
          <p:cNvSpPr txBox="1"/>
          <p:nvPr/>
        </p:nvSpPr>
        <p:spPr>
          <a:xfrm>
            <a:off x="5636871" y="5729468"/>
            <a:ext cx="3507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ighlight>
                  <a:srgbClr val="FFFF00"/>
                </a:highlight>
              </a:rPr>
              <a:t>Score de Qualidade de vida e NT-</a:t>
            </a:r>
            <a:r>
              <a:rPr lang="pt-PT" dirty="0" err="1">
                <a:highlight>
                  <a:srgbClr val="FFFF00"/>
                </a:highlight>
              </a:rPr>
              <a:t>proBNP</a:t>
            </a:r>
            <a:r>
              <a:rPr lang="pt-PT" dirty="0">
                <a:highlight>
                  <a:srgbClr val="FFFF00"/>
                </a:highlight>
              </a:rPr>
              <a:t>  </a:t>
            </a:r>
            <a:r>
              <a:rPr lang="pt-PT" dirty="0"/>
              <a:t>(FETCH SCORE) X Prognóstico e óbito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5CAE7BE-AEAF-B530-B590-BFFD09034184}"/>
              </a:ext>
            </a:extLst>
          </p:cNvPr>
          <p:cNvSpPr txBox="1"/>
          <p:nvPr/>
        </p:nvSpPr>
        <p:spPr>
          <a:xfrm>
            <a:off x="8993529" y="4352080"/>
            <a:ext cx="567160" cy="276735"/>
          </a:xfrm>
          <a:prstGeom prst="rect">
            <a:avLst/>
          </a:prstGeom>
          <a:solidFill>
            <a:srgbClr val="FFFF00">
              <a:alpha val="56645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73AC1F7-786A-2C37-3243-898E44CCB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469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9777FAA9-DE77-9F39-AF8E-7E5570ECA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9058" y="1331088"/>
            <a:ext cx="3384550" cy="2233612"/>
          </a:xfrm>
          <a:prstGeom prst="rect">
            <a:avLst/>
          </a:prstGeom>
          <a:noFill/>
        </p:spPr>
      </p:pic>
      <p:graphicFrame>
        <p:nvGraphicFramePr>
          <p:cNvPr id="7" name="Object 810">
            <a:extLst>
              <a:ext uri="{FF2B5EF4-FFF2-40B4-BE49-F238E27FC236}">
                <a16:creationId xmlns:a16="http://schemas.microsoft.com/office/drawing/2014/main" id="{4ACF4660-6C94-6290-5621-891DA275BC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400426"/>
              </p:ext>
            </p:extLst>
          </p:nvPr>
        </p:nvGraphicFramePr>
        <p:xfrm>
          <a:off x="1187932" y="4024394"/>
          <a:ext cx="3241675" cy="237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3" imgW="3733800" imgH="2070100" progId="Excel.Chart.8">
                  <p:embed/>
                </p:oleObj>
              </mc:Choice>
              <mc:Fallback>
                <p:oleObj name="Gráfico" r:id="rId3" imgW="3733800" imgH="2070100" progId="Excel.Chart.8">
                  <p:embed/>
                  <p:pic>
                    <p:nvPicPr>
                      <p:cNvPr id="1026" name="Object 810">
                        <a:extLst>
                          <a:ext uri="{FF2B5EF4-FFF2-40B4-BE49-F238E27FC236}">
                            <a16:creationId xmlns:a16="http://schemas.microsoft.com/office/drawing/2014/main" id="{75BFFB80-DC75-F61E-AFDF-0845A94DA4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932" y="4024394"/>
                        <a:ext cx="3241675" cy="237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12">
            <a:extLst>
              <a:ext uri="{FF2B5EF4-FFF2-40B4-BE49-F238E27FC236}">
                <a16:creationId xmlns:a16="http://schemas.microsoft.com/office/drawing/2014/main" id="{2B3ABC17-F419-9581-F3E8-DB359BFF84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88634"/>
              </p:ext>
            </p:extLst>
          </p:nvPr>
        </p:nvGraphicFramePr>
        <p:xfrm>
          <a:off x="5471007" y="4029156"/>
          <a:ext cx="338455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5" imgW="3746500" imgH="2095500" progId="Excel.Chart.8">
                  <p:embed/>
                </p:oleObj>
              </mc:Choice>
              <mc:Fallback>
                <p:oleObj name="Gráfico" r:id="rId5" imgW="3746500" imgH="2095500" progId="Excel.Chart.8">
                  <p:embed/>
                  <p:pic>
                    <p:nvPicPr>
                      <p:cNvPr id="1027" name="Object 812">
                        <a:extLst>
                          <a:ext uri="{FF2B5EF4-FFF2-40B4-BE49-F238E27FC236}">
                            <a16:creationId xmlns:a16="http://schemas.microsoft.com/office/drawing/2014/main" id="{29519813-7272-B6B8-3FEB-838BE07A8F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1007" y="4029156"/>
                        <a:ext cx="3384550" cy="237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13">
            <a:extLst>
              <a:ext uri="{FF2B5EF4-FFF2-40B4-BE49-F238E27FC236}">
                <a16:creationId xmlns:a16="http://schemas.microsoft.com/office/drawing/2014/main" id="{8573034F-EE89-A064-8E8E-0EF8415F4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370" y="2897047"/>
            <a:ext cx="33829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PT" sz="2200"/>
              <a:t>FETCH , TnI e NE -   CF</a:t>
            </a:r>
            <a:endParaRPr lang="pt-BR" altLang="pt-PT" sz="2200"/>
          </a:p>
        </p:txBody>
      </p:sp>
      <p:sp>
        <p:nvSpPr>
          <p:cNvPr id="10" name="Line 814">
            <a:extLst>
              <a:ext uri="{FF2B5EF4-FFF2-40B4-BE49-F238E27FC236}">
                <a16:creationId xmlns:a16="http://schemas.microsoft.com/office/drawing/2014/main" id="{458A2F52-06E3-40E6-15D6-B71954A408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87932" y="2897047"/>
            <a:ext cx="0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sp>
        <p:nvSpPr>
          <p:cNvPr id="11" name="Line 815">
            <a:extLst>
              <a:ext uri="{FF2B5EF4-FFF2-40B4-BE49-F238E27FC236}">
                <a16:creationId xmlns:a16="http://schemas.microsoft.com/office/drawing/2014/main" id="{F782D7CC-5AA6-DFD3-44ED-D7747967E7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80320" y="2897047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0F82B71-BE34-6AC7-91AD-EA57931E7867}"/>
              </a:ext>
            </a:extLst>
          </p:cNvPr>
          <p:cNvSpPr txBox="1"/>
          <p:nvPr/>
        </p:nvSpPr>
        <p:spPr>
          <a:xfrm>
            <a:off x="1187932" y="1342663"/>
            <a:ext cx="2851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Marcadores de prognóstico e piora da Clinica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E618CBC-B8E7-EA3D-8F5E-17CF24E1B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32" y="126125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A540EF-4322-165A-5A84-B85C13618AD2}"/>
              </a:ext>
            </a:extLst>
          </p:cNvPr>
          <p:cNvSpPr txBox="1"/>
          <p:nvPr/>
        </p:nvSpPr>
        <p:spPr>
          <a:xfrm>
            <a:off x="9468091" y="3692324"/>
            <a:ext cx="216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Marcondes Santos, M (2017)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84D3C03E-5835-F938-55E1-8C0C6A1C9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790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A03C82F-92DB-F3A5-04DE-7E677368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655" y="368300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C668BD72-8155-A680-A5B5-A3C07A34A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304" y="2061018"/>
            <a:ext cx="77724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pt-PT" sz="2800" dirty="0"/>
              <a:t> </a:t>
            </a:r>
            <a:r>
              <a:rPr lang="en-US" altLang="pt-PT" sz="2800" dirty="0" err="1">
                <a:solidFill>
                  <a:srgbClr val="FF0000"/>
                </a:solidFill>
              </a:rPr>
              <a:t>Avaliação</a:t>
            </a:r>
            <a:r>
              <a:rPr lang="en-US" altLang="pt-PT" sz="2800" dirty="0">
                <a:solidFill>
                  <a:srgbClr val="FF0000"/>
                </a:solidFill>
              </a:rPr>
              <a:t> da </a:t>
            </a:r>
            <a:r>
              <a:rPr lang="en-US" altLang="pt-PT" sz="2800" dirty="0" err="1">
                <a:solidFill>
                  <a:srgbClr val="FF0000"/>
                </a:solidFill>
              </a:rPr>
              <a:t>Qualidade</a:t>
            </a:r>
            <a:r>
              <a:rPr lang="en-US" altLang="pt-PT" sz="2800" dirty="0">
                <a:solidFill>
                  <a:srgbClr val="FF0000"/>
                </a:solidFill>
              </a:rPr>
              <a:t> de </a:t>
            </a:r>
            <a:r>
              <a:rPr lang="en-US" altLang="pt-PT" sz="2800" dirty="0" err="1">
                <a:solidFill>
                  <a:srgbClr val="FF0000"/>
                </a:solidFill>
              </a:rPr>
              <a:t>vida</a:t>
            </a:r>
            <a:endParaRPr lang="en-US" altLang="pt-PT" sz="2800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pt-PT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pt-PT" sz="2800" dirty="0" err="1"/>
              <a:t>Questionário</a:t>
            </a:r>
            <a:r>
              <a:rPr lang="en-US" altLang="pt-PT" sz="2800" dirty="0"/>
              <a:t> </a:t>
            </a:r>
            <a:r>
              <a:rPr lang="en-US" altLang="pt-PT" sz="2800" dirty="0">
                <a:solidFill>
                  <a:srgbClr val="FF0000"/>
                </a:solidFill>
              </a:rPr>
              <a:t>FETCH</a:t>
            </a:r>
            <a:r>
              <a:rPr lang="en-US" altLang="pt-PT" sz="2800" dirty="0"/>
              <a:t> de </a:t>
            </a:r>
            <a:r>
              <a:rPr lang="en-US" altLang="pt-PT" sz="2800" dirty="0" err="1"/>
              <a:t>qualidade</a:t>
            </a:r>
            <a:r>
              <a:rPr lang="en-US" altLang="pt-PT" sz="2800" dirty="0"/>
              <a:t> de </a:t>
            </a:r>
            <a:r>
              <a:rPr lang="en-US" altLang="pt-PT" sz="2800" dirty="0" err="1"/>
              <a:t>vida</a:t>
            </a:r>
            <a:r>
              <a:rPr lang="en-US" altLang="pt-PT" sz="2800" dirty="0"/>
              <a:t> para </a:t>
            </a:r>
            <a:r>
              <a:rPr lang="en-US" altLang="pt-PT" sz="2800" dirty="0" err="1"/>
              <a:t>cães</a:t>
            </a:r>
            <a:r>
              <a:rPr lang="en-US" altLang="pt-PT" sz="2800" dirty="0"/>
              <a:t> </a:t>
            </a:r>
            <a:r>
              <a:rPr lang="en-US" altLang="pt-PT" sz="2800" dirty="0" err="1"/>
              <a:t>cardiopatas</a:t>
            </a:r>
            <a:r>
              <a:rPr lang="en-US" altLang="pt-PT" sz="2800" dirty="0"/>
              <a:t> (Freeman et al., 2005)    </a:t>
            </a:r>
          </a:p>
          <a:p>
            <a:pPr eaLnBrk="1" hangingPunct="1">
              <a:buFont typeface="Wingdings" pitchFamily="2" charset="2"/>
              <a:buNone/>
            </a:pPr>
            <a:endParaRPr lang="en-US" altLang="pt-PT" sz="2800" dirty="0"/>
          </a:p>
          <a:p>
            <a:pPr eaLnBrk="1" hangingPunct="1">
              <a:buFont typeface="Wingdings" pitchFamily="2" charset="2"/>
              <a:buNone/>
            </a:pPr>
            <a:endParaRPr lang="en-US" altLang="pt-PT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pt-PT" sz="2800" dirty="0"/>
              <a:t>                        FETCH        X           QV</a:t>
            </a:r>
          </a:p>
          <a:p>
            <a:pPr eaLnBrk="1" hangingPunct="1">
              <a:buFont typeface="Wingdings" pitchFamily="2" charset="2"/>
              <a:buNone/>
            </a:pPr>
            <a:endParaRPr lang="en-US" altLang="pt-PT" sz="2800" dirty="0"/>
          </a:p>
          <a:p>
            <a:pPr eaLnBrk="1" hangingPunct="1">
              <a:buFont typeface="Wingdings" pitchFamily="2" charset="2"/>
              <a:buNone/>
            </a:pPr>
            <a:endParaRPr lang="pt-BR" altLang="pt-PT" dirty="0"/>
          </a:p>
        </p:txBody>
      </p:sp>
      <p:sp>
        <p:nvSpPr>
          <p:cNvPr id="21" name="Line 7">
            <a:extLst>
              <a:ext uri="{FF2B5EF4-FFF2-40B4-BE49-F238E27FC236}">
                <a16:creationId xmlns:a16="http://schemas.microsoft.com/office/drawing/2014/main" id="{3A17501B-4547-24E5-A190-AA9E963256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2887" y="5351423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sp>
        <p:nvSpPr>
          <p:cNvPr id="22" name="Line 8">
            <a:extLst>
              <a:ext uri="{FF2B5EF4-FFF2-40B4-BE49-F238E27FC236}">
                <a16:creationId xmlns:a16="http://schemas.microsoft.com/office/drawing/2014/main" id="{EE612F8B-B429-8F27-C7D4-1063CC5F6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93111" y="5319181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97C8597F-A275-B452-6F31-60ECC1A4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077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1" name="Line 7">
            <a:extLst>
              <a:ext uri="{FF2B5EF4-FFF2-40B4-BE49-F238E27FC236}">
                <a16:creationId xmlns:a16="http://schemas.microsoft.com/office/drawing/2014/main" id="{3A17501B-4547-24E5-A190-AA9E963256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2887" y="5351423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sp>
        <p:nvSpPr>
          <p:cNvPr id="22" name="Line 8">
            <a:extLst>
              <a:ext uri="{FF2B5EF4-FFF2-40B4-BE49-F238E27FC236}">
                <a16:creationId xmlns:a16="http://schemas.microsoft.com/office/drawing/2014/main" id="{EE612F8B-B429-8F27-C7D4-1063CC5F6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93111" y="5319181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PT"/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8C547BC9-21E2-09F8-4BFE-32ADCC405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4033" y="365919"/>
            <a:ext cx="8066088" cy="6408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pt-PT" sz="1400"/>
              <a:t>Quanto a doença cardíaca tem influenciado no conforto ou qualidade de vida do cão  nas seguintes questões nos últimos 7 dias?: </a:t>
            </a:r>
          </a:p>
          <a:p>
            <a:pPr eaLnBrk="1" hangingPunct="1"/>
            <a:endParaRPr lang="pt-BR" altLang="pt-PT" sz="1400"/>
          </a:p>
          <a:p>
            <a:pPr eaLnBrk="1" hangingPunct="1"/>
            <a:r>
              <a:rPr lang="pt-BR" altLang="pt-PT" sz="1400"/>
              <a:t>1- Respira com dificuldade?</a:t>
            </a:r>
          </a:p>
          <a:p>
            <a:pPr eaLnBrk="1" hangingPunct="1">
              <a:buFont typeface="Times New Roman" panose="02020603050405020304" pitchFamily="18" charset="0"/>
              <a:buChar char="2"/>
            </a:pPr>
            <a:r>
              <a:rPr lang="pt-BR" altLang="pt-PT" sz="1400"/>
              <a:t>- Apresenta tosse?</a:t>
            </a:r>
          </a:p>
          <a:p>
            <a:pPr eaLnBrk="1" hangingPunct="1">
              <a:buFont typeface="Times New Roman" panose="02020603050405020304" pitchFamily="18" charset="0"/>
              <a:buChar char="3"/>
            </a:pPr>
            <a:r>
              <a:rPr lang="pt-BR" altLang="pt-PT" sz="1400"/>
              <a:t>- Apresenta respiração ruidosa?</a:t>
            </a:r>
          </a:p>
          <a:p>
            <a:pPr eaLnBrk="1" hangingPunct="1">
              <a:buFont typeface="Times New Roman" panose="02020603050405020304" pitchFamily="18" charset="0"/>
              <a:buChar char="4"/>
            </a:pPr>
            <a:r>
              <a:rPr lang="pt-BR" altLang="pt-PT" sz="1400"/>
              <a:t>- Apresenta-se cansado ou com pouca energia?</a:t>
            </a:r>
          </a:p>
          <a:p>
            <a:pPr lvl="1" eaLnBrk="1" hangingPunct="1"/>
            <a:endParaRPr lang="pt-BR" altLang="pt-PT" sz="1400"/>
          </a:p>
          <a:p>
            <a:pPr lvl="1" eaLnBrk="1" hangingPunct="1"/>
            <a:r>
              <a:rPr lang="pt-BR" altLang="pt-PT" sz="1400"/>
              <a:t>Se está sendo realizada a  restrição de exercício durante o tratamento deve-se pular a questão 5 e ir direto para a 6. Se não há restrição de exercício deve-se responder somente a 5 e  pular a questão 6.</a:t>
            </a:r>
          </a:p>
          <a:p>
            <a:pPr eaLnBrk="1" hangingPunct="1">
              <a:buFont typeface="Times New Roman" panose="02020603050405020304" pitchFamily="18" charset="0"/>
              <a:buChar char="6"/>
            </a:pPr>
            <a:endParaRPr lang="pt-BR" altLang="pt-PT" sz="1400"/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pt-BR" altLang="pt-PT" sz="1400"/>
              <a:t>5- Durante os passeios e caminhadas no quintal ou ambiente da casa o animal  sente-se cansado ou tem dificuldade?</a:t>
            </a:r>
          </a:p>
          <a:p>
            <a:pPr eaLnBrk="1" hangingPunct="1">
              <a:buFont typeface="Times New Roman" panose="02020603050405020304" pitchFamily="18" charset="0"/>
              <a:buChar char="6"/>
            </a:pPr>
            <a:r>
              <a:rPr lang="pt-BR" altLang="pt-PT" sz="1400"/>
              <a:t>- Tem limitado as atividades físicas do cão?</a:t>
            </a:r>
          </a:p>
          <a:p>
            <a:pPr eaLnBrk="1" hangingPunct="1">
              <a:buFont typeface="Times New Roman" panose="02020603050405020304" pitchFamily="18" charset="0"/>
              <a:buChar char="7"/>
            </a:pPr>
            <a:r>
              <a:rPr lang="pt-BR" altLang="pt-PT" sz="1400"/>
              <a:t>-  Durante a caminhada percebe que o animal quer sentar ou parar?</a:t>
            </a:r>
          </a:p>
          <a:p>
            <a:pPr eaLnBrk="1" hangingPunct="1">
              <a:buFont typeface="Times New Roman" panose="02020603050405020304" pitchFamily="18" charset="0"/>
              <a:buChar char="8"/>
            </a:pPr>
            <a:r>
              <a:rPr lang="pt-BR" altLang="pt-PT" sz="1400"/>
              <a:t>-  Anda ou sobe escadas com dificuldade?</a:t>
            </a:r>
          </a:p>
          <a:p>
            <a:pPr eaLnBrk="1" hangingPunct="1">
              <a:buFont typeface="Times New Roman" panose="02020603050405020304" pitchFamily="18" charset="0"/>
              <a:buChar char="9"/>
            </a:pPr>
            <a:r>
              <a:rPr lang="pt-BR" altLang="pt-PT" sz="1400"/>
              <a:t>-  Apresenta episódios de ausência ou desmaio?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0-  Percebe que o animal apresenta  dificuldade em sentir-se confortável?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1-  O animal dorme bem durante a noite inteira?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2-  Percebe que o animal está comendo menos que o normal?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3-  Quando troca a comida que o cão está acostumado  ele apresenta diminuição do apetite?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4-  Observa  o animal urinando com maior freqüência e em locais inapropriados  da casa?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5-  Apresenta vômito?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6- Percebe que o animal tem se limitado  mais em subir o sofá, cama ou escadas para procurar realizar atividades  com o dono?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7- Percebe que o animal está mais irritado quando tocado?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pt-BR" altLang="pt-PT" sz="1400"/>
              <a:t>8- Percebe o animal menos ativo?</a:t>
            </a:r>
          </a:p>
          <a:p>
            <a:pPr eaLnBrk="1" hangingPunct="1"/>
            <a:endParaRPr lang="pt-BR" altLang="pt-PT" sz="1400"/>
          </a:p>
          <a:p>
            <a:pPr eaLnBrk="1" hangingPunct="1"/>
            <a:r>
              <a:rPr lang="pt-BR" altLang="pt-PT" sz="1400"/>
              <a:t>Pontuações com  escala de 0 a 5:     0= pouco;   1=  não muito;  5= exageradamente</a:t>
            </a:r>
          </a:p>
          <a:p>
            <a:pPr eaLnBrk="1" hangingPunct="1"/>
            <a:endParaRPr lang="pt-BR" altLang="pt-PT" sz="14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endParaRPr lang="pt-BR" altLang="pt-PT" sz="1200"/>
          </a:p>
          <a:p>
            <a:pPr eaLnBrk="1" hangingPunct="1"/>
            <a:r>
              <a:rPr lang="pt-BR" altLang="pt-PT" sz="1200"/>
              <a:t>Pontos: 0= não    1= muito pouco   5= muito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9C0EA75-DDA3-3E35-583D-94DD6DA60456}"/>
              </a:ext>
            </a:extLst>
          </p:cNvPr>
          <p:cNvSpPr txBox="1"/>
          <p:nvPr/>
        </p:nvSpPr>
        <p:spPr>
          <a:xfrm>
            <a:off x="312516" y="3200400"/>
            <a:ext cx="231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Score de Qualidade Vida FETCH SCORE</a:t>
            </a:r>
          </a:p>
          <a:p>
            <a:r>
              <a:rPr lang="en-US" altLang="pt-PT" sz="1800" dirty="0"/>
              <a:t>(Freeman et al, 2005)</a:t>
            </a:r>
            <a:endParaRPr lang="pt-PT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13C09518-1E2B-83AA-EEE1-56720FFCA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859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51DA24-BB81-46A2-FAC2-07EA4A343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0921" y="1572288"/>
            <a:ext cx="3875188" cy="3256224"/>
          </a:xfrm>
          <a:prstGeom prst="rect">
            <a:avLst/>
          </a:prstGeom>
          <a:noFill/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491DBA74-A493-00EF-9DD8-87D009425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0921" y="4953416"/>
            <a:ext cx="41517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PT" dirty="0"/>
              <a:t> </a:t>
            </a:r>
            <a:r>
              <a:rPr lang="en-US" altLang="pt-PT" sz="1400" dirty="0"/>
              <a:t>Pela </a:t>
            </a:r>
            <a:r>
              <a:rPr lang="en-US" altLang="pt-PT" sz="1400" dirty="0" err="1"/>
              <a:t>curva</a:t>
            </a:r>
            <a:r>
              <a:rPr lang="en-US" altLang="pt-PT" sz="1400" dirty="0"/>
              <a:t> ROC </a:t>
            </a:r>
            <a:r>
              <a:rPr lang="en-US" altLang="pt-PT" sz="1400" dirty="0" err="1"/>
              <a:t>verificou</a:t>
            </a:r>
            <a:r>
              <a:rPr lang="en-US" altLang="pt-PT" sz="1400" dirty="0"/>
              <a:t>-se que </a:t>
            </a:r>
            <a:r>
              <a:rPr lang="en-US" altLang="pt-PT" sz="1400" dirty="0" err="1"/>
              <a:t>os</a:t>
            </a:r>
            <a:r>
              <a:rPr lang="en-US" altLang="pt-PT" sz="1400" dirty="0"/>
              <a:t> </a:t>
            </a:r>
            <a:r>
              <a:rPr lang="en-US" altLang="pt-PT" sz="1400" dirty="0" err="1"/>
              <a:t>cães</a:t>
            </a:r>
            <a:r>
              <a:rPr lang="en-US" altLang="pt-PT" sz="1400" dirty="0"/>
              <a:t> com AE/</a:t>
            </a:r>
            <a:r>
              <a:rPr lang="en-US" altLang="pt-PT" sz="1400" dirty="0" err="1"/>
              <a:t>Ao</a:t>
            </a:r>
            <a:r>
              <a:rPr lang="en-US" altLang="pt-PT" sz="1400" dirty="0"/>
              <a:t> </a:t>
            </a:r>
            <a:r>
              <a:rPr lang="en-US" altLang="pt-PT" sz="1400" dirty="0">
                <a:cs typeface="Times New Roman" panose="02020603050405020304" pitchFamily="18" charset="0"/>
              </a:rPr>
              <a:t>≥ 1,7 </a:t>
            </a:r>
            <a:r>
              <a:rPr lang="en-US" altLang="pt-PT" sz="1400" dirty="0" err="1">
                <a:cs typeface="Times New Roman" panose="02020603050405020304" pitchFamily="18" charset="0"/>
              </a:rPr>
              <a:t>possuem</a:t>
            </a:r>
            <a:r>
              <a:rPr lang="en-US" altLang="pt-PT" sz="1400" dirty="0">
                <a:cs typeface="Times New Roman" panose="02020603050405020304" pitchFamily="18" charset="0"/>
              </a:rPr>
              <a:t> </a:t>
            </a:r>
            <a:r>
              <a:rPr lang="en-US" altLang="pt-PT" sz="1400" dirty="0" err="1">
                <a:cs typeface="Times New Roman" panose="02020603050405020304" pitchFamily="18" charset="0"/>
              </a:rPr>
              <a:t>uma</a:t>
            </a:r>
            <a:r>
              <a:rPr lang="en-US" altLang="pt-PT" sz="1400" dirty="0">
                <a:cs typeface="Times New Roman" panose="02020603050405020304" pitchFamily="18" charset="0"/>
              </a:rPr>
              <a:t> chance 9X </a:t>
            </a:r>
            <a:r>
              <a:rPr lang="en-US" altLang="pt-PT" sz="1400" dirty="0" err="1">
                <a:cs typeface="Times New Roman" panose="02020603050405020304" pitchFamily="18" charset="0"/>
              </a:rPr>
              <a:t>maior</a:t>
            </a:r>
            <a:r>
              <a:rPr lang="en-US" altLang="pt-PT" sz="1400" dirty="0">
                <a:cs typeface="Times New Roman" panose="02020603050405020304" pitchFamily="18" charset="0"/>
              </a:rPr>
              <a:t> de </a:t>
            </a:r>
            <a:r>
              <a:rPr lang="en-US" altLang="pt-PT" sz="1400" dirty="0" err="1">
                <a:cs typeface="Times New Roman" panose="02020603050405020304" pitchFamily="18" charset="0"/>
              </a:rPr>
              <a:t>óbito</a:t>
            </a:r>
            <a:endParaRPr lang="en-US" altLang="pt-PT" sz="1400" dirty="0">
              <a:cs typeface="Times New Roman" panose="02020603050405020304" pitchFamily="18" charset="0"/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DB1FC3B6-4C1F-993B-92C7-B3322C7DE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535" y="1572288"/>
            <a:ext cx="4176712" cy="3104487"/>
          </a:xfrm>
          <a:prstGeom prst="rect">
            <a:avLst/>
          </a:prstGeom>
          <a:noFill/>
        </p:spPr>
      </p:pic>
      <p:sp>
        <p:nvSpPr>
          <p:cNvPr id="14" name="Text Box 7">
            <a:extLst>
              <a:ext uri="{FF2B5EF4-FFF2-40B4-BE49-F238E27FC236}">
                <a16:creationId xmlns:a16="http://schemas.microsoft.com/office/drawing/2014/main" id="{10B9F677-F78E-5175-4BE0-57651D42C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53" y="4870213"/>
            <a:ext cx="33417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PT" sz="1400" dirty="0"/>
              <a:t>Pela </a:t>
            </a:r>
            <a:r>
              <a:rPr lang="en-US" altLang="pt-PT" sz="1400" dirty="0" err="1"/>
              <a:t>curva</a:t>
            </a:r>
            <a:r>
              <a:rPr lang="en-US" altLang="pt-PT" sz="1400" dirty="0"/>
              <a:t> ROC </a:t>
            </a:r>
            <a:r>
              <a:rPr lang="en-US" altLang="pt-PT" sz="1400" dirty="0" err="1"/>
              <a:t>verificou</a:t>
            </a:r>
            <a:r>
              <a:rPr lang="en-US" altLang="pt-PT" sz="1400" dirty="0"/>
              <a:t>-se que </a:t>
            </a:r>
            <a:r>
              <a:rPr lang="en-US" altLang="pt-PT" sz="1400" dirty="0" err="1"/>
              <a:t>os</a:t>
            </a:r>
            <a:r>
              <a:rPr lang="en-US" altLang="pt-PT" sz="1400" dirty="0"/>
              <a:t> </a:t>
            </a:r>
            <a:r>
              <a:rPr lang="en-US" altLang="pt-PT" sz="1400" dirty="0" err="1"/>
              <a:t>cães</a:t>
            </a:r>
            <a:r>
              <a:rPr lang="en-US" altLang="pt-PT" sz="1400" dirty="0"/>
              <a:t> com FETCH </a:t>
            </a:r>
            <a:r>
              <a:rPr lang="en-US" altLang="pt-PT" sz="1400" dirty="0">
                <a:cs typeface="Times New Roman" panose="02020603050405020304" pitchFamily="18" charset="0"/>
              </a:rPr>
              <a:t>≥ 17 </a:t>
            </a:r>
            <a:r>
              <a:rPr lang="en-US" altLang="pt-PT" sz="1400" dirty="0" err="1">
                <a:cs typeface="Times New Roman" panose="02020603050405020304" pitchFamily="18" charset="0"/>
              </a:rPr>
              <a:t>possuem</a:t>
            </a:r>
            <a:r>
              <a:rPr lang="en-US" altLang="pt-PT" sz="1400" dirty="0">
                <a:cs typeface="Times New Roman" panose="02020603050405020304" pitchFamily="18" charset="0"/>
              </a:rPr>
              <a:t> </a:t>
            </a:r>
            <a:r>
              <a:rPr lang="en-US" altLang="pt-PT" sz="1400" dirty="0" err="1">
                <a:cs typeface="Times New Roman" panose="02020603050405020304" pitchFamily="18" charset="0"/>
              </a:rPr>
              <a:t>uma</a:t>
            </a:r>
            <a:r>
              <a:rPr lang="en-US" altLang="pt-PT" sz="1400" dirty="0">
                <a:cs typeface="Times New Roman" panose="02020603050405020304" pitchFamily="18" charset="0"/>
              </a:rPr>
              <a:t> chance 9X </a:t>
            </a:r>
            <a:r>
              <a:rPr lang="en-US" altLang="pt-PT" sz="1400" dirty="0" err="1">
                <a:cs typeface="Times New Roman" panose="02020603050405020304" pitchFamily="18" charset="0"/>
              </a:rPr>
              <a:t>maior</a:t>
            </a:r>
            <a:r>
              <a:rPr lang="en-US" altLang="pt-PT" sz="1400" dirty="0">
                <a:cs typeface="Times New Roman" panose="02020603050405020304" pitchFamily="18" charset="0"/>
              </a:rPr>
              <a:t> de </a:t>
            </a:r>
            <a:r>
              <a:rPr lang="en-US" altLang="pt-PT" sz="1400" dirty="0" err="1">
                <a:cs typeface="Times New Roman" panose="02020603050405020304" pitchFamily="18" charset="0"/>
              </a:rPr>
              <a:t>óbito</a:t>
            </a:r>
            <a:endParaRPr lang="en-US" altLang="pt-PT" sz="1400" dirty="0">
              <a:cs typeface="Times New Roman" panose="02020603050405020304" pitchFamily="18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95621D1-CBEB-00B9-35FD-B9AC4D8D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247" y="225725"/>
            <a:ext cx="4151276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1EC227-BEB6-9E6B-73D2-F16CD1316F00}"/>
              </a:ext>
            </a:extLst>
          </p:cNvPr>
          <p:cNvSpPr txBox="1"/>
          <p:nvPr/>
        </p:nvSpPr>
        <p:spPr>
          <a:xfrm>
            <a:off x="4584247" y="6096000"/>
            <a:ext cx="358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Marcondes Santos, M (2017) 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5AE175BA-90A8-9E76-1A57-A66B9DFA0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642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95621D1-CBEB-00B9-35FD-B9AC4D8D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50" y="1596231"/>
            <a:ext cx="3795665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15" name="Picture 4" descr="IMG_0976.jpg">
            <a:extLst>
              <a:ext uri="{FF2B5EF4-FFF2-40B4-BE49-F238E27FC236}">
                <a16:creationId xmlns:a16="http://schemas.microsoft.com/office/drawing/2014/main" id="{45F1EDB7-5554-98C0-767B-619592629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929" y="225725"/>
            <a:ext cx="4756328" cy="646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DCDB26A-7BE0-25DB-F473-0A04812B7B6B}"/>
              </a:ext>
            </a:extLst>
          </p:cNvPr>
          <p:cNvSpPr txBox="1"/>
          <p:nvPr/>
        </p:nvSpPr>
        <p:spPr>
          <a:xfrm>
            <a:off x="760684" y="3570656"/>
            <a:ext cx="27090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NE plasmática </a:t>
            </a:r>
            <a:r>
              <a:rPr lang="pt-PT" dirty="0"/>
              <a:t>(animal em repouso com cateter)  X </a:t>
            </a:r>
            <a:r>
              <a:rPr lang="pt-PT" dirty="0">
                <a:solidFill>
                  <a:srgbClr val="FF0000"/>
                </a:solidFill>
              </a:rPr>
              <a:t>Prognóstico</a:t>
            </a:r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F3CEA6A7-5BD5-7FB3-4530-2CC7CC0D1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95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95621D1-CBEB-00B9-35FD-B9AC4D8D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099" y="108242"/>
            <a:ext cx="3795665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5617FAD-588D-E66C-E265-CF2632764321}"/>
              </a:ext>
            </a:extLst>
          </p:cNvPr>
          <p:cNvSpPr txBox="1"/>
          <p:nvPr/>
        </p:nvSpPr>
        <p:spPr>
          <a:xfrm>
            <a:off x="3518188" y="1159915"/>
            <a:ext cx="4722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Padronização de Teste Ergométrico</a:t>
            </a:r>
          </a:p>
          <a:p>
            <a:r>
              <a:rPr lang="pt-PT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rgbClr val="FF0000"/>
                </a:solidFill>
              </a:rPr>
              <a:t> </a:t>
            </a:r>
            <a:r>
              <a:rPr lang="pt-PT" dirty="0"/>
              <a:t>avaliação da intolerância ao exercício e melhora do condicionamento físico (em pacientes estáveis da ICC)</a:t>
            </a:r>
          </a:p>
        </p:txBody>
      </p:sp>
      <p:pic>
        <p:nvPicPr>
          <p:cNvPr id="14" name="Picture 5" descr="ERGMETRIA">
            <a:extLst>
              <a:ext uri="{FF2B5EF4-FFF2-40B4-BE49-F238E27FC236}">
                <a16:creationId xmlns:a16="http://schemas.microsoft.com/office/drawing/2014/main" id="{83FCB42F-15C3-B2F6-5A04-7C0FDC8976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432" y="2750703"/>
            <a:ext cx="4321175" cy="3394075"/>
          </a:xfrm>
          <a:noFill/>
        </p:spPr>
      </p:pic>
      <p:pic>
        <p:nvPicPr>
          <p:cNvPr id="15" name="Picture 5" descr="POLAR">
            <a:extLst>
              <a:ext uri="{FF2B5EF4-FFF2-40B4-BE49-F238E27FC236}">
                <a16:creationId xmlns:a16="http://schemas.microsoft.com/office/drawing/2014/main" id="{E4C5297B-10CB-7C31-0B1B-A70985581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077" y="2750703"/>
            <a:ext cx="38893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7865F53F-6448-E53B-D217-29434DEFE3A2}"/>
              </a:ext>
            </a:extLst>
          </p:cNvPr>
          <p:cNvSpPr txBox="1"/>
          <p:nvPr/>
        </p:nvSpPr>
        <p:spPr>
          <a:xfrm>
            <a:off x="4422467" y="6322236"/>
            <a:ext cx="3818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Marcondes Santos (2017)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DA217FC1-6926-9D7B-2012-F649CB7AA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22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95621D1-CBEB-00B9-35FD-B9AC4D8D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8105" y="166432"/>
            <a:ext cx="3795665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5617FAD-588D-E66C-E265-CF2632764321}"/>
              </a:ext>
            </a:extLst>
          </p:cNvPr>
          <p:cNvSpPr txBox="1"/>
          <p:nvPr/>
        </p:nvSpPr>
        <p:spPr>
          <a:xfrm>
            <a:off x="5910263" y="1384188"/>
            <a:ext cx="47228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rgbClr val="FF0000"/>
                </a:solidFill>
              </a:rPr>
              <a:t>Teste de esforço: </a:t>
            </a:r>
            <a:r>
              <a:rPr lang="pt-PT" dirty="0"/>
              <a:t>avaliação da FC máxima  </a:t>
            </a:r>
          </a:p>
          <a:p>
            <a:endParaRPr lang="pt-PT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rgbClr val="FF0000"/>
                </a:solidFill>
              </a:rPr>
              <a:t>Teste de avaliação condicionamento físico : </a:t>
            </a:r>
            <a:r>
              <a:rPr lang="pt-PT" dirty="0"/>
              <a:t>exercício físico aeróbico em velocidade   monitorada através da FC de treinamento e dosagem de lactato antes e após treinamento</a:t>
            </a: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  <a:p>
            <a:r>
              <a:rPr lang="pt-PT" dirty="0">
                <a:solidFill>
                  <a:srgbClr val="FF0000"/>
                </a:solidFill>
              </a:rPr>
              <a:t>Velocidade da esteira: </a:t>
            </a:r>
            <a:r>
              <a:rPr lang="pt-PT" dirty="0"/>
              <a:t>2,1Km/h durante 5 minutos aumentando-se 1km/h a cada 2 minutos até atingir a FC de treinamento</a:t>
            </a:r>
          </a:p>
          <a:p>
            <a:endParaRPr lang="pt-PT" dirty="0">
              <a:solidFill>
                <a:srgbClr val="FF0000"/>
              </a:solidFill>
            </a:endParaRPr>
          </a:p>
          <a:p>
            <a:endParaRPr lang="pt-PT" dirty="0">
              <a:solidFill>
                <a:srgbClr val="FF0000"/>
              </a:solidFill>
            </a:endParaRPr>
          </a:p>
        </p:txBody>
      </p:sp>
      <p:pic>
        <p:nvPicPr>
          <p:cNvPr id="14" name="Picture 5" descr="ERGMETRIA">
            <a:extLst>
              <a:ext uri="{FF2B5EF4-FFF2-40B4-BE49-F238E27FC236}">
                <a16:creationId xmlns:a16="http://schemas.microsoft.com/office/drawing/2014/main" id="{83FCB42F-15C3-B2F6-5A04-7C0FDC8976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2818" y="2007753"/>
            <a:ext cx="4321175" cy="3394075"/>
          </a:xfrm>
          <a:noFill/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2F00CA6-8A16-23F2-4EAC-9D31C552AB6D}"/>
              </a:ext>
            </a:extLst>
          </p:cNvPr>
          <p:cNvSpPr txBox="1"/>
          <p:nvPr/>
        </p:nvSpPr>
        <p:spPr>
          <a:xfrm>
            <a:off x="6475413" y="3986075"/>
            <a:ext cx="3449377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FC Treinamento= </a:t>
            </a:r>
            <a:r>
              <a:rPr lang="pt-PT" dirty="0"/>
              <a:t>(FC máxima- FC repouso) X 50-70% + FC Repouso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CA6618A-4D22-54B4-835D-163C567B4CD9}"/>
              </a:ext>
            </a:extLst>
          </p:cNvPr>
          <p:cNvSpPr txBox="1"/>
          <p:nvPr/>
        </p:nvSpPr>
        <p:spPr>
          <a:xfrm>
            <a:off x="1615439" y="5806440"/>
            <a:ext cx="3818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Marcondes Santos (2017)</a:t>
            </a:r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9F1D35E4-8236-74C6-B697-9A7C8EC72B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192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037DB3A9-E644-58AD-7E02-D6DB80372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1FD2DBB9-E3FA-58B6-831F-2DFD41B12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CC4D0DAF-4B48-5DB3-46E7-AAAAEE585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6F580AAC-34AA-3DA9-DD48-02F431DAA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690BB92A-8759-FFDE-0A16-4215BDBC7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28F0D053-4D32-C5D6-53C5-8EDCB6D6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B4BEC153-3775-8901-5B81-CAA1CDE5D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3770C0C7-4BEB-6431-D630-8506BDB90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E929DB7E-C042-94A3-E6D2-2E0580D21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B8FBA504-3919-E5A6-3455-56336A507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16" y="1009008"/>
            <a:ext cx="3795665" cy="938213"/>
          </a:xfrm>
        </p:spPr>
        <p:txBody>
          <a:bodyPr/>
          <a:lstStyle/>
          <a:p>
            <a:pPr eaLnBrk="1" hangingPunct="1"/>
            <a:r>
              <a:rPr lang="en-US" sz="2800" dirty="0" err="1">
                <a:latin typeface="Trebuchet MS" charset="0"/>
              </a:rPr>
              <a:t>Meios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diagnósticos</a:t>
            </a:r>
            <a:r>
              <a:rPr lang="en-US" sz="2800" dirty="0">
                <a:latin typeface="Trebuchet MS" charset="0"/>
              </a:rPr>
              <a:t> de </a:t>
            </a:r>
            <a:r>
              <a:rPr lang="en-US" sz="2800" dirty="0" err="1">
                <a:latin typeface="Trebuchet MS" charset="0"/>
              </a:rPr>
              <a:t>doenças</a:t>
            </a:r>
            <a:r>
              <a:rPr lang="en-US" sz="2800" dirty="0">
                <a:latin typeface="Trebuchet MS" charset="0"/>
              </a:rPr>
              <a:t> </a:t>
            </a:r>
            <a:r>
              <a:rPr lang="en-US" sz="2800" dirty="0" err="1">
                <a:latin typeface="Trebuchet MS" charset="0"/>
              </a:rPr>
              <a:t>cardíacas</a:t>
            </a:r>
            <a:r>
              <a:rPr lang="en-US" sz="2800" dirty="0">
                <a:latin typeface="Trebuchet MS" charset="0"/>
              </a:rPr>
              <a:t> </a:t>
            </a:r>
          </a:p>
        </p:txBody>
      </p:sp>
      <p:pic>
        <p:nvPicPr>
          <p:cNvPr id="32" name="Picture 2" descr="IMG_0979.jpg">
            <a:extLst>
              <a:ext uri="{FF2B5EF4-FFF2-40B4-BE49-F238E27FC236}">
                <a16:creationId xmlns:a16="http://schemas.microsoft.com/office/drawing/2014/main" id="{79E78D5E-97EC-8A8B-41A9-262AF0528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834" y="0"/>
            <a:ext cx="5226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78357BB7-A434-4D9E-F262-63C1349B7F92}"/>
              </a:ext>
            </a:extLst>
          </p:cNvPr>
          <p:cNvSpPr txBox="1"/>
          <p:nvPr/>
        </p:nvSpPr>
        <p:spPr>
          <a:xfrm>
            <a:off x="996365" y="2182734"/>
            <a:ext cx="4182909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Modulação atividade Simpática com exercício físico regular controlado em sala de reabilitação cardíaca (estruturada com UCI e desfibrilador) </a:t>
            </a:r>
          </a:p>
          <a:p>
            <a:endParaRPr lang="pt-PT" dirty="0"/>
          </a:p>
          <a:p>
            <a:r>
              <a:rPr lang="pt-PT" dirty="0"/>
              <a:t>                         X </a:t>
            </a:r>
          </a:p>
          <a:p>
            <a:endParaRPr lang="pt-PT" dirty="0"/>
          </a:p>
          <a:p>
            <a:r>
              <a:rPr lang="pt-PT" dirty="0"/>
              <a:t> </a:t>
            </a:r>
            <a:r>
              <a:rPr lang="pt-PT" dirty="0">
                <a:solidFill>
                  <a:srgbClr val="FF0000"/>
                </a:solidFill>
              </a:rPr>
              <a:t>Melhora da Qualidade de vida e estabilização dos níveis de NT- </a:t>
            </a:r>
            <a:r>
              <a:rPr lang="pt-PT" dirty="0" err="1">
                <a:solidFill>
                  <a:srgbClr val="FF0000"/>
                </a:solidFill>
              </a:rPr>
              <a:t>proBNP</a:t>
            </a:r>
            <a:r>
              <a:rPr lang="pt-PT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6FD913C-E11D-06A3-BFF1-51A3088E8C64}"/>
              </a:ext>
            </a:extLst>
          </p:cNvPr>
          <p:cNvSpPr txBox="1"/>
          <p:nvPr/>
        </p:nvSpPr>
        <p:spPr>
          <a:xfrm>
            <a:off x="575015" y="4743982"/>
            <a:ext cx="48938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rgbClr val="FF0000"/>
                </a:solidFill>
              </a:rPr>
              <a:t>Padronização de Teste Ergométrico</a:t>
            </a:r>
          </a:p>
          <a:p>
            <a:endParaRPr lang="pt-PT" dirty="0">
              <a:solidFill>
                <a:srgbClr val="FF0000"/>
              </a:solidFill>
            </a:endParaRPr>
          </a:p>
          <a:p>
            <a:r>
              <a:rPr lang="pt-PT" dirty="0">
                <a:solidFill>
                  <a:srgbClr val="FF0000"/>
                </a:solidFill>
              </a:rPr>
              <a:t> </a:t>
            </a:r>
            <a:r>
              <a:rPr lang="pt-PT" dirty="0"/>
              <a:t>Avaliação da intolerância ao exercício e melhora do condicionamento físico </a:t>
            </a:r>
          </a:p>
          <a:p>
            <a:endParaRPr lang="pt-PT" dirty="0">
              <a:solidFill>
                <a:srgbClr val="FF0000"/>
              </a:solidFill>
            </a:endParaRPr>
          </a:p>
          <a:p>
            <a:r>
              <a:rPr lang="pt-PT" dirty="0"/>
              <a:t>Avaliação do  efeito do treinamento na modulação simpática e melhora clínica 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292F183A-517E-0C9B-D7A1-426D87A8F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5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F6843C0-125B-9119-52E4-E0070BA33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1974387-BE13-43F0-0076-EE530B3D5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692FDEE-8009-7803-010C-4FC5A335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9DEA14C-7901-43F1-F6EA-743E16F2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6CB1C28-537D-F6DD-20C9-F47646E5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B1DAE21-D69D-AB9D-35E8-36C295BA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1C5E6CF-51F4-6B69-3437-BA58BB66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902D082-31FD-C1FF-2BA5-12A7133D5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2349500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1F8E3DD-358C-4971-E7CC-17358932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675" y="3200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pic>
        <p:nvPicPr>
          <p:cNvPr id="19" name="Picture 5" descr="IMG_0988.jpg">
            <a:extLst>
              <a:ext uri="{FF2B5EF4-FFF2-40B4-BE49-F238E27FC236}">
                <a16:creationId xmlns:a16="http://schemas.microsoft.com/office/drawing/2014/main" id="{8269C15A-FBF6-8971-5C65-778A3118D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606" y="0"/>
            <a:ext cx="426561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7">
            <a:extLst>
              <a:ext uri="{FF2B5EF4-FFF2-40B4-BE49-F238E27FC236}">
                <a16:creationId xmlns:a16="http://schemas.microsoft.com/office/drawing/2014/main" id="{6C4EE6A5-DA5C-14B9-F429-72A7A98D6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9" y="830484"/>
            <a:ext cx="7272337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kern="1200">
                <a:solidFill>
                  <a:srgbClr val="40404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6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4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0"/>
              <a:buChar char=""/>
              <a:defRPr sz="1200" kern="1200">
                <a:solidFill>
                  <a:srgbClr val="404040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en-US" altLang="pt-PT" sz="1400" dirty="0"/>
          </a:p>
          <a:p>
            <a:pPr algn="ctr" eaLnBrk="1" hangingPunct="1">
              <a:buFont typeface="Wingdings" pitchFamily="2" charset="2"/>
              <a:buNone/>
            </a:pPr>
            <a:r>
              <a:rPr lang="en-US" altLang="pt-PT" sz="2400" dirty="0">
                <a:solidFill>
                  <a:schemeClr val="tx2"/>
                </a:solidFill>
              </a:rPr>
              <a:t> </a:t>
            </a:r>
            <a:r>
              <a:rPr lang="en-US" altLang="pt-PT" sz="2400" dirty="0" err="1">
                <a:solidFill>
                  <a:schemeClr val="tx2"/>
                </a:solidFill>
              </a:rPr>
              <a:t>Velocidade</a:t>
            </a:r>
            <a:r>
              <a:rPr lang="en-US" altLang="pt-PT" sz="2400" dirty="0">
                <a:solidFill>
                  <a:schemeClr val="tx2"/>
                </a:solidFill>
              </a:rPr>
              <a:t> </a:t>
            </a:r>
            <a:r>
              <a:rPr lang="en-US" altLang="pt-PT" sz="2400" dirty="0" err="1">
                <a:solidFill>
                  <a:schemeClr val="tx2"/>
                </a:solidFill>
              </a:rPr>
              <a:t>média</a:t>
            </a:r>
            <a:r>
              <a:rPr lang="en-US" altLang="pt-PT" sz="2400" dirty="0">
                <a:solidFill>
                  <a:schemeClr val="tx2"/>
                </a:solidFill>
              </a:rPr>
              <a:t> de </a:t>
            </a:r>
            <a:r>
              <a:rPr lang="en-US" altLang="pt-PT" sz="2400" dirty="0" err="1">
                <a:solidFill>
                  <a:schemeClr val="tx2"/>
                </a:solidFill>
              </a:rPr>
              <a:t>treinamento</a:t>
            </a:r>
            <a:r>
              <a:rPr lang="en-US" altLang="pt-PT" sz="2400" dirty="0">
                <a:solidFill>
                  <a:schemeClr val="tx2"/>
                </a:solidFill>
              </a:rPr>
              <a:t>– </a:t>
            </a:r>
            <a:r>
              <a:rPr lang="en-US" altLang="pt-PT" sz="2400" dirty="0" err="1">
                <a:solidFill>
                  <a:schemeClr val="tx2"/>
                </a:solidFill>
              </a:rPr>
              <a:t>subgrupos</a:t>
            </a:r>
            <a:r>
              <a:rPr lang="en-US" altLang="pt-PT" sz="2400" dirty="0">
                <a:solidFill>
                  <a:schemeClr val="tx2"/>
                </a:solidFill>
              </a:rPr>
              <a:t> I e II</a:t>
            </a:r>
            <a:endParaRPr lang="pt-BR" altLang="pt-PT" sz="2400" dirty="0">
              <a:solidFill>
                <a:schemeClr val="tx2"/>
              </a:solidFill>
            </a:endParaRPr>
          </a:p>
        </p:txBody>
      </p:sp>
      <p:pic>
        <p:nvPicPr>
          <p:cNvPr id="24" name="Picture 8">
            <a:extLst>
              <a:ext uri="{FF2B5EF4-FFF2-40B4-BE49-F238E27FC236}">
                <a16:creationId xmlns:a16="http://schemas.microsoft.com/office/drawing/2014/main" id="{0C185921-570F-9D7B-C452-87A289457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005" y="1797715"/>
            <a:ext cx="4884738" cy="3311525"/>
          </a:xfrm>
          <a:prstGeom prst="rect">
            <a:avLst/>
          </a:prstGeom>
          <a:noFill/>
        </p:spPr>
      </p:pic>
      <p:sp>
        <p:nvSpPr>
          <p:cNvPr id="25" name="Text Box 10">
            <a:extLst>
              <a:ext uri="{FF2B5EF4-FFF2-40B4-BE49-F238E27FC236}">
                <a16:creationId xmlns:a16="http://schemas.microsoft.com/office/drawing/2014/main" id="{36820BF6-F636-B017-3B17-1C4DABF29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" y="5141433"/>
            <a:ext cx="79565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PT" dirty="0"/>
              <a:t>T1 </a:t>
            </a:r>
            <a:r>
              <a:rPr lang="pt-BR" altLang="pt-PT" dirty="0" err="1"/>
              <a:t>X</a:t>
            </a:r>
            <a:r>
              <a:rPr lang="pt-BR" altLang="pt-PT" dirty="0"/>
              <a:t> 45 dias (</a:t>
            </a:r>
            <a:r>
              <a:rPr lang="pt-BR" altLang="pt-PT" dirty="0" err="1">
                <a:solidFill>
                  <a:schemeClr val="folHlink"/>
                </a:solidFill>
              </a:rPr>
              <a:t>p</a:t>
            </a:r>
            <a:r>
              <a:rPr lang="pt-BR" altLang="pt-PT" dirty="0">
                <a:solidFill>
                  <a:schemeClr val="folHlink"/>
                </a:solidFill>
              </a:rPr>
              <a:t>=0,001</a:t>
            </a:r>
            <a:r>
              <a:rPr lang="pt-BR" altLang="pt-PT" dirty="0"/>
              <a:t>); † 45 dias </a:t>
            </a:r>
            <a:r>
              <a:rPr lang="pt-BR" altLang="pt-PT" dirty="0" err="1"/>
              <a:t>X</a:t>
            </a:r>
            <a:r>
              <a:rPr lang="pt-BR" altLang="pt-PT" dirty="0"/>
              <a:t> T2(</a:t>
            </a:r>
            <a:r>
              <a:rPr lang="pt-BR" altLang="pt-PT" dirty="0" err="1">
                <a:solidFill>
                  <a:schemeClr val="folHlink"/>
                </a:solidFill>
              </a:rPr>
              <a:t>p</a:t>
            </a:r>
            <a:r>
              <a:rPr lang="pt-BR" altLang="pt-PT" dirty="0">
                <a:solidFill>
                  <a:schemeClr val="folHlink"/>
                </a:solidFill>
              </a:rPr>
              <a:t>&lt;0,001</a:t>
            </a:r>
            <a:r>
              <a:rPr lang="pt-BR" altLang="pt-PT" dirty="0"/>
              <a:t>);  ‡ T1 </a:t>
            </a:r>
            <a:r>
              <a:rPr lang="pt-BR" altLang="pt-PT" dirty="0" err="1"/>
              <a:t>X</a:t>
            </a:r>
            <a:r>
              <a:rPr lang="pt-BR" altLang="pt-PT" dirty="0"/>
              <a:t> T2 (</a:t>
            </a:r>
            <a:r>
              <a:rPr lang="pt-BR" altLang="pt-PT" dirty="0" err="1">
                <a:solidFill>
                  <a:schemeClr val="folHlink"/>
                </a:solidFill>
              </a:rPr>
              <a:t>p</a:t>
            </a:r>
            <a:r>
              <a:rPr lang="pt-BR" altLang="pt-PT" dirty="0">
                <a:solidFill>
                  <a:schemeClr val="folHlink"/>
                </a:solidFill>
              </a:rPr>
              <a:t>&lt;0,001</a:t>
            </a:r>
            <a:r>
              <a:rPr lang="pt-BR" altLang="pt-PT" dirty="0"/>
              <a:t>).</a:t>
            </a:r>
          </a:p>
          <a:p>
            <a:pPr eaLnBrk="1" hangingPunct="1">
              <a:spcBef>
                <a:spcPct val="50000"/>
              </a:spcBef>
              <a:buClr>
                <a:schemeClr val="accent2"/>
              </a:buClr>
            </a:pPr>
            <a:endParaRPr lang="pt-BR" altLang="pt-PT" sz="2200" dirty="0"/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1D48337C-CDFB-AA1C-60D6-34D76CC8E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9" y="5921514"/>
            <a:ext cx="770770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PT" dirty="0"/>
              <a:t>- </a:t>
            </a:r>
            <a:r>
              <a:rPr lang="en-US" altLang="pt-PT" dirty="0" err="1">
                <a:solidFill>
                  <a:srgbClr val="FF0000"/>
                </a:solidFill>
              </a:rPr>
              <a:t>Melhora</a:t>
            </a:r>
            <a:r>
              <a:rPr lang="en-US" altLang="pt-PT" dirty="0">
                <a:solidFill>
                  <a:srgbClr val="FF0000"/>
                </a:solidFill>
              </a:rPr>
              <a:t> </a:t>
            </a:r>
            <a:r>
              <a:rPr lang="en-US" altLang="pt-PT" dirty="0" err="1">
                <a:solidFill>
                  <a:srgbClr val="FF0000"/>
                </a:solidFill>
              </a:rPr>
              <a:t>condicionamento</a:t>
            </a:r>
            <a:r>
              <a:rPr lang="en-US" altLang="pt-PT" dirty="0">
                <a:solidFill>
                  <a:srgbClr val="FF0000"/>
                </a:solidFill>
              </a:rPr>
              <a:t> </a:t>
            </a:r>
            <a:r>
              <a:rPr lang="en-US" altLang="pt-PT" dirty="0" err="1">
                <a:solidFill>
                  <a:srgbClr val="FF0000"/>
                </a:solidFill>
              </a:rPr>
              <a:t>físico</a:t>
            </a:r>
            <a:r>
              <a:rPr lang="en-US" altLang="pt-PT" dirty="0">
                <a:solidFill>
                  <a:srgbClr val="FF0000"/>
                </a:solidFill>
              </a:rPr>
              <a:t>  (AVALIAÇÃO DA INTOLERÂNCIA AO EXERCÍCIO)- </a:t>
            </a:r>
            <a:r>
              <a:rPr lang="en-US" altLang="pt-PT" dirty="0" err="1">
                <a:solidFill>
                  <a:srgbClr val="FF0000"/>
                </a:solidFill>
              </a:rPr>
              <a:t>Marcondes</a:t>
            </a:r>
            <a:r>
              <a:rPr lang="en-US" altLang="pt-PT" dirty="0">
                <a:solidFill>
                  <a:srgbClr val="FF0000"/>
                </a:solidFill>
              </a:rPr>
              <a:t> Santos, M (2017)</a:t>
            </a:r>
            <a:endParaRPr lang="pt-BR" altLang="pt-PT" dirty="0">
              <a:solidFill>
                <a:srgbClr val="FF0000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95B8469-B107-49F9-CC6E-7AA34F9C1461}"/>
              </a:ext>
            </a:extLst>
          </p:cNvPr>
          <p:cNvSpPr txBox="1"/>
          <p:nvPr/>
        </p:nvSpPr>
        <p:spPr>
          <a:xfrm>
            <a:off x="4702565" y="191140"/>
            <a:ext cx="3258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Marcondes Santos (2017)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8785D230-0DB0-8D0E-3841-7A635AA56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717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10"/>
          <p:cNvSpPr/>
          <p:nvPr/>
        </p:nvSpPr>
        <p:spPr>
          <a:xfrm>
            <a:off x="970506" y="5479892"/>
            <a:ext cx="8992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spc="-300" dirty="0">
                <a:latin typeface="Trebuchet MS (Body)"/>
                <a:ea typeface="+mn-ea"/>
                <a:cs typeface="Trebuchet MS (Body)"/>
              </a:rPr>
              <a:t>Professor  Mário  Marcondes  dos Santos  DVM, MsC, PhD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spc="-300" dirty="0">
                <a:latin typeface="Trebuchet MS (Body)"/>
                <a:ea typeface="+mn-ea"/>
                <a:cs typeface="Trebuchet MS (Body)"/>
              </a:rPr>
              <a:t>mario.marcondes@euvg.pt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06278" y="1173337"/>
            <a:ext cx="7889771" cy="938213"/>
          </a:xfrm>
        </p:spPr>
        <p:txBody>
          <a:bodyPr/>
          <a:lstStyle/>
          <a:p>
            <a:pPr eaLnBrk="1" hangingPunct="1"/>
            <a:r>
              <a:rPr lang="en-US" dirty="0">
                <a:latin typeface="Trebuchet MS" charset="0"/>
              </a:rPr>
              <a:t>Muito obrigado! 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F5407379-7AB7-D0D7-8C11-0F15BF98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55" y="2107306"/>
            <a:ext cx="3845279" cy="28212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B12F96D-FA8E-8E6C-C1ED-F2912E0E3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779" y="2567430"/>
            <a:ext cx="3314218" cy="1506086"/>
          </a:xfrm>
          <a:prstGeom prst="rect">
            <a:avLst/>
          </a:prstGeom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93E481AC-B088-A240-981E-A5E29174F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4" y="214583"/>
            <a:ext cx="2701024" cy="946471"/>
          </a:xfrm>
          <a:prstGeom prst="rect">
            <a:avLst/>
          </a:prstGeom>
        </p:spPr>
      </p:pic>
      <p:pic>
        <p:nvPicPr>
          <p:cNvPr id="2049" name="Picture 1" descr="page1image6544048">
            <a:extLst>
              <a:ext uri="{FF2B5EF4-FFF2-40B4-BE49-F238E27FC236}">
                <a16:creationId xmlns:a16="http://schemas.microsoft.com/office/drawing/2014/main" id="{740E285B-7FEA-A45C-A599-FD889C129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63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ge1image25171776">
            <a:extLst>
              <a:ext uri="{FF2B5EF4-FFF2-40B4-BE49-F238E27FC236}">
                <a16:creationId xmlns:a16="http://schemas.microsoft.com/office/drawing/2014/main" id="{65080803-C823-2B82-BBC3-9FEEE6CE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1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page1image23434528">
            <a:extLst>
              <a:ext uri="{FF2B5EF4-FFF2-40B4-BE49-F238E27FC236}">
                <a16:creationId xmlns:a16="http://schemas.microsoft.com/office/drawing/2014/main" id="{039A6DA0-31F9-9B8D-2D05-E3FEC1F55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72300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3990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20686</TotalTime>
  <Words>9370</Words>
  <Application>Microsoft Office PowerPoint</Application>
  <PresentationFormat>Ecrã Panorâmico</PresentationFormat>
  <Paragraphs>1526</Paragraphs>
  <Slides>82</Slides>
  <Notes>13</Notes>
  <HiddenSlides>0</HiddenSlides>
  <MMClips>2</MMClips>
  <ScaleCrop>false</ScaleCrop>
  <HeadingPairs>
    <vt:vector size="8" baseType="variant">
      <vt:variant>
        <vt:lpstr>Tipos de letra usados</vt:lpstr>
      </vt:variant>
      <vt:variant>
        <vt:i4>15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82</vt:i4>
      </vt:variant>
    </vt:vector>
  </HeadingPairs>
  <TitlesOfParts>
    <vt:vector size="99" baseType="lpstr">
      <vt:lpstr>Arial</vt:lpstr>
      <vt:lpstr>Calibri</vt:lpstr>
      <vt:lpstr>ff1</vt:lpstr>
      <vt:lpstr>ff2</vt:lpstr>
      <vt:lpstr>ff3</vt:lpstr>
      <vt:lpstr>ff4</vt:lpstr>
      <vt:lpstr>ff5</vt:lpstr>
      <vt:lpstr>ff6</vt:lpstr>
      <vt:lpstr>inherit</vt:lpstr>
      <vt:lpstr>ProximaNovaRgRegular</vt:lpstr>
      <vt:lpstr>Times New Roman</vt:lpstr>
      <vt:lpstr>Trebuchet MS</vt:lpstr>
      <vt:lpstr>Trebuchet MS (Body)</vt:lpstr>
      <vt:lpstr>Wingdings</vt:lpstr>
      <vt:lpstr>Wingdings 3</vt:lpstr>
      <vt:lpstr>Facet</vt:lpstr>
      <vt:lpstr>Gráfico</vt:lpstr>
      <vt:lpstr>Apresentação do PowerPoint</vt:lpstr>
      <vt:lpstr>Manifestações clínicas de doenças cardíacas </vt:lpstr>
      <vt:lpstr>Manifestações clínicas de doenças cardíacas </vt:lpstr>
      <vt:lpstr>Manifestações clínicas de doenças cardíacas </vt:lpstr>
      <vt:lpstr>ICCE X ICCD</vt:lpstr>
      <vt:lpstr>Manifestações clínicas de doenças cardíacas </vt:lpstr>
      <vt:lpstr>Apresentação do PowerPoint</vt:lpstr>
      <vt:lpstr>Manifestações clínicas de doenças cardíacas </vt:lpstr>
      <vt:lpstr>Apresentação do PowerPoint</vt:lpstr>
      <vt:lpstr>Manifestações clínicas de doenças cardíacas </vt:lpstr>
      <vt:lpstr>Manifestações clínicas de doenças cardíacas </vt:lpstr>
      <vt:lpstr>Apresentação do PowerPoint</vt:lpstr>
      <vt:lpstr>Apresentação do PowerPoint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Manifestações clínicas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Apresentação do PowerPoint</vt:lpstr>
      <vt:lpstr>Meios diagnósticos de doenças cardíacas </vt:lpstr>
      <vt:lpstr>Apresentação do PowerPoint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Apresentação do PowerPoint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Meios diagnósticos de doenças cardíacas </vt:lpstr>
      <vt:lpstr>Apresentação do PowerPoint</vt:lpstr>
      <vt:lpstr>Muito obrigado!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António Eurico Dos Santos (340114086)</dc:creator>
  <cp:lastModifiedBy>Hugo Vilhena</cp:lastModifiedBy>
  <cp:revision>423</cp:revision>
  <cp:lastPrinted>2021-09-11T22:17:03Z</cp:lastPrinted>
  <dcterms:created xsi:type="dcterms:W3CDTF">2017-03-04T23:01:06Z</dcterms:created>
  <dcterms:modified xsi:type="dcterms:W3CDTF">2023-11-27T09:33:50Z</dcterms:modified>
</cp:coreProperties>
</file>